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94" r:id="rId3"/>
    <p:sldId id="295" r:id="rId4"/>
    <p:sldId id="270" r:id="rId5"/>
    <p:sldId id="258" r:id="rId6"/>
    <p:sldId id="262" r:id="rId7"/>
    <p:sldId id="263" r:id="rId8"/>
    <p:sldId id="293" r:id="rId9"/>
    <p:sldId id="281" r:id="rId10"/>
    <p:sldId id="288" r:id="rId11"/>
    <p:sldId id="265" r:id="rId12"/>
    <p:sldId id="277" r:id="rId13"/>
    <p:sldId id="290" r:id="rId14"/>
    <p:sldId id="292" r:id="rId15"/>
    <p:sldId id="260" r:id="rId16"/>
    <p:sldId id="264" r:id="rId17"/>
    <p:sldId id="286" r:id="rId18"/>
    <p:sldId id="291" r:id="rId19"/>
    <p:sldId id="282" r:id="rId20"/>
    <p:sldId id="261" r:id="rId21"/>
    <p:sldId id="259" r:id="rId22"/>
    <p:sldId id="289" r:id="rId23"/>
  </p:sldIdLst>
  <p:sldSz cx="9144000" cy="6858000" type="screen4x3"/>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29"/>
    <a:srgbClr val="1B06BA"/>
    <a:srgbClr val="CCCC00"/>
    <a:srgbClr val="FF00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4" autoAdjust="0"/>
    <p:restoredTop sz="81655" autoAdjust="0"/>
  </p:normalViewPr>
  <p:slideViewPr>
    <p:cSldViewPr>
      <p:cViewPr>
        <p:scale>
          <a:sx n="70" d="100"/>
          <a:sy n="70" d="100"/>
        </p:scale>
        <p:origin x="-1578" y="16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71800" cy="497284"/>
          </a:xfrm>
          <a:prstGeom prst="rect">
            <a:avLst/>
          </a:prstGeom>
        </p:spPr>
        <p:txBody>
          <a:bodyPr vert="horz" lIns="92162" tIns="46081" rIns="92162" bIns="4608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4" y="1"/>
            <a:ext cx="2971800" cy="497284"/>
          </a:xfrm>
          <a:prstGeom prst="rect">
            <a:avLst/>
          </a:prstGeom>
        </p:spPr>
        <p:txBody>
          <a:bodyPr vert="horz" lIns="92162" tIns="46081" rIns="92162" bIns="46081" rtlCol="0"/>
          <a:lstStyle>
            <a:lvl1pPr algn="r">
              <a:defRPr sz="1200"/>
            </a:lvl1pPr>
          </a:lstStyle>
          <a:p>
            <a:fld id="{6775C01A-4C3E-4AC6-B8D0-B4975369D9A7}" type="datetimeFigureOut">
              <a:rPr kumimoji="1" lang="ja-JP" altLang="en-US" smtClean="0"/>
              <a:t>2015/1/22</a:t>
            </a:fld>
            <a:endParaRPr kumimoji="1" lang="ja-JP" altLang="en-US"/>
          </a:p>
        </p:txBody>
      </p:sp>
      <p:sp>
        <p:nvSpPr>
          <p:cNvPr id="4" name="スライド イメージ プレースホルダー 3"/>
          <p:cNvSpPr>
            <a:spLocks noGrp="1" noRot="1" noChangeAspect="1"/>
          </p:cNvSpPr>
          <p:nvPr>
            <p:ph type="sldImg" idx="2"/>
          </p:nvPr>
        </p:nvSpPr>
        <p:spPr>
          <a:xfrm>
            <a:off x="941388" y="744538"/>
            <a:ext cx="4975225" cy="3732212"/>
          </a:xfrm>
          <a:prstGeom prst="rect">
            <a:avLst/>
          </a:prstGeom>
          <a:noFill/>
          <a:ln w="12700">
            <a:solidFill>
              <a:prstClr val="black"/>
            </a:solidFill>
          </a:ln>
        </p:spPr>
        <p:txBody>
          <a:bodyPr vert="horz" lIns="92162" tIns="46081" rIns="92162" bIns="46081" rtlCol="0" anchor="ctr"/>
          <a:lstStyle/>
          <a:p>
            <a:endParaRPr lang="ja-JP" altLang="en-US"/>
          </a:p>
        </p:txBody>
      </p:sp>
      <p:sp>
        <p:nvSpPr>
          <p:cNvPr id="5" name="ノート プレースホルダー 4"/>
          <p:cNvSpPr>
            <a:spLocks noGrp="1"/>
          </p:cNvSpPr>
          <p:nvPr>
            <p:ph type="body" sz="quarter" idx="3"/>
          </p:nvPr>
        </p:nvSpPr>
        <p:spPr>
          <a:xfrm>
            <a:off x="685801" y="4724202"/>
            <a:ext cx="5486400" cy="4475559"/>
          </a:xfrm>
          <a:prstGeom prst="rect">
            <a:avLst/>
          </a:prstGeom>
        </p:spPr>
        <p:txBody>
          <a:bodyPr vert="horz" lIns="92162" tIns="46081" rIns="92162" bIns="4608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6678"/>
            <a:ext cx="2971800" cy="497284"/>
          </a:xfrm>
          <a:prstGeom prst="rect">
            <a:avLst/>
          </a:prstGeom>
        </p:spPr>
        <p:txBody>
          <a:bodyPr vert="horz" lIns="92162" tIns="46081" rIns="92162" bIns="4608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4" y="9446678"/>
            <a:ext cx="2971800" cy="497284"/>
          </a:xfrm>
          <a:prstGeom prst="rect">
            <a:avLst/>
          </a:prstGeom>
        </p:spPr>
        <p:txBody>
          <a:bodyPr vert="horz" lIns="92162" tIns="46081" rIns="92162" bIns="46081" rtlCol="0" anchor="b"/>
          <a:lstStyle>
            <a:lvl1pPr algn="r">
              <a:defRPr sz="1200"/>
            </a:lvl1pPr>
          </a:lstStyle>
          <a:p>
            <a:fld id="{40D39702-0B99-4043-A464-4D00F8E45317}" type="slidenum">
              <a:rPr kumimoji="1" lang="ja-JP" altLang="en-US" smtClean="0"/>
              <a:t>‹#›</a:t>
            </a:fld>
            <a:endParaRPr kumimoji="1" lang="ja-JP" altLang="en-US"/>
          </a:p>
        </p:txBody>
      </p:sp>
    </p:spTree>
    <p:extLst>
      <p:ext uri="{BB962C8B-B14F-4D97-AF65-F5344CB8AC3E}">
        <p14:creationId xmlns:p14="http://schemas.microsoft.com/office/powerpoint/2010/main" val="31022512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近年，テラヘルツ波が大容量無線通信のための新しい手段として注目されている．これにより，光ファイバの設置が困難な場所のリンクだけでなく，テレビ中継のためのテンポラリーな回線や災害・緊急時のバックアップ回線などに利用できる．さらに，</a:t>
            </a:r>
            <a:r>
              <a:rPr kumimoji="1" lang="en-US" altLang="ja-JP" dirty="0" smtClean="0"/>
              <a:t>3D</a:t>
            </a:r>
            <a:r>
              <a:rPr kumimoji="1" lang="ja-JP" altLang="en-US" dirty="0" smtClean="0"/>
              <a:t>シネマやハイビジョンなどの大容量のデータを瞬時にダウンロードできるホットスポットにも利用できる．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2</a:t>
            </a:fld>
            <a:endParaRPr kumimoji="1" lang="ja-JP" altLang="en-US"/>
          </a:p>
        </p:txBody>
      </p:sp>
    </p:spTree>
    <p:extLst>
      <p:ext uri="{BB962C8B-B14F-4D97-AF65-F5344CB8AC3E}">
        <p14:creationId xmlns:p14="http://schemas.microsoft.com/office/powerpoint/2010/main" val="2987220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最後に，絶対周波数計測の</a:t>
            </a:r>
            <a:r>
              <a:rPr lang="ja-JP" altLang="en-US" dirty="0" smtClean="0"/>
              <a:t>実験確度を</a:t>
            </a:r>
            <a:r>
              <a:rPr lang="ja-JP" altLang="en-US" dirty="0"/>
              <a:t>示す．こちらのグラフでは，</a:t>
            </a:r>
            <a:r>
              <a:rPr lang="en-US" altLang="ja-JP" dirty="0"/>
              <a:t>CW-THz</a:t>
            </a:r>
            <a:r>
              <a:rPr lang="ja-JP" altLang="en-US" dirty="0"/>
              <a:t>波を</a:t>
            </a:r>
            <a:r>
              <a:rPr lang="en-US" altLang="ja-JP" dirty="0"/>
              <a:t>80-110GHz</a:t>
            </a:r>
            <a:r>
              <a:rPr lang="ja-JP" altLang="en-US" dirty="0" err="1"/>
              <a:t>まで</a:t>
            </a:r>
            <a:r>
              <a:rPr lang="ja-JP" altLang="en-US" dirty="0"/>
              <a:t>変化させた時の測定誤差</a:t>
            </a:r>
            <a:r>
              <a:rPr lang="ja-JP" altLang="en-US" dirty="0" smtClean="0"/>
              <a:t>とその測定誤差と設定周波数の比である実験確度を</a:t>
            </a:r>
            <a:r>
              <a:rPr lang="ja-JP" altLang="en-US" dirty="0"/>
              <a:t>示しており，本実験の測定誤差は数十ミリヘルツ程度となった．ここで本実験結果の値が妥当かどうかを判断するために各値の揺らぎ量から測定誤差を見積もった．すると計算ではこのようになり，許容の範囲内で一致していた．</a:t>
            </a:r>
            <a:endParaRPr lang="en-US" altLang="ja-JP" dirty="0"/>
          </a:p>
          <a:p>
            <a:r>
              <a:rPr lang="ja-JP" altLang="en-US" dirty="0"/>
              <a:t>さらに，本実験での</a:t>
            </a:r>
            <a:r>
              <a:rPr lang="ja-JP" altLang="en-US" dirty="0" smtClean="0"/>
              <a:t>平均確度は</a:t>
            </a:r>
            <a:r>
              <a:rPr lang="en-US" altLang="ja-JP" dirty="0"/>
              <a:t>3.9*10</a:t>
            </a:r>
            <a:r>
              <a:rPr lang="en-US" altLang="ja-JP" baseline="30000" dirty="0"/>
              <a:t>-13</a:t>
            </a:r>
            <a:r>
              <a:rPr lang="ja-JP" altLang="en-US" dirty="0"/>
              <a:t>という結果が得られた．</a:t>
            </a:r>
            <a:endParaRPr kumimoji="1" lang="ja-JP" altLang="en-US" dirty="0"/>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11</a:t>
            </a:fld>
            <a:endParaRPr kumimoji="1" lang="ja-JP" altLang="en-US"/>
          </a:p>
        </p:txBody>
      </p:sp>
    </p:spTree>
    <p:extLst>
      <p:ext uri="{BB962C8B-B14F-4D97-AF65-F5344CB8AC3E}">
        <p14:creationId xmlns:p14="http://schemas.microsoft.com/office/powerpoint/2010/main" val="379934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光周波数コム</a:t>
            </a:r>
            <a:endParaRPr lang="en-US" altLang="ja-JP" dirty="0" smtClean="0"/>
          </a:p>
          <a:p>
            <a:pPr>
              <a:lnSpc>
                <a:spcPct val="150000"/>
              </a:lnSpc>
            </a:pPr>
            <a:r>
              <a:rPr lang="en-US" altLang="ja-JP" dirty="0" smtClean="0"/>
              <a:t> </a:t>
            </a:r>
            <a:r>
              <a:rPr lang="ja-JP" altLang="en-US" dirty="0"/>
              <a:t>時間領域において非常に安定した超短光パルス列をフーリエ変換後</a:t>
            </a:r>
            <a:r>
              <a:rPr lang="en-US" altLang="ja-JP" dirty="0"/>
              <a:t>, </a:t>
            </a:r>
            <a:r>
              <a:rPr lang="ja-JP" altLang="en-US" dirty="0"/>
              <a:t>周波数領域で多数の周波数モード列が等間隔 </a:t>
            </a:r>
            <a:r>
              <a:rPr lang="en-US" altLang="ja-JP" dirty="0"/>
              <a:t>(</a:t>
            </a:r>
            <a:r>
              <a:rPr lang="ja-JP" altLang="en-US" dirty="0"/>
              <a:t>＝モード同期周波数</a:t>
            </a:r>
            <a:r>
              <a:rPr lang="en-US" altLang="ja-JP" dirty="0"/>
              <a:t>f) </a:t>
            </a:r>
            <a:r>
              <a:rPr lang="ja-JP" altLang="en-US" dirty="0"/>
              <a:t>で並んだ櫛の歯状の超離散マルチ・スペクトル構造</a:t>
            </a:r>
            <a:endParaRPr lang="en-US" altLang="ja-JP" dirty="0"/>
          </a:p>
          <a:p>
            <a:endParaRPr lang="en-US" altLang="ja-JP" dirty="0" smtClean="0"/>
          </a:p>
          <a:p>
            <a:r>
              <a:rPr lang="ja-JP" altLang="en-US" dirty="0" smtClean="0"/>
              <a:t>フォトキャリヤ</a:t>
            </a:r>
            <a:r>
              <a:rPr lang="en-US" altLang="ja-JP" dirty="0" smtClean="0">
                <a:latin typeface="Times New Roman" pitchFamily="18" charset="0"/>
                <a:cs typeface="Times New Roman" pitchFamily="18" charset="0"/>
              </a:rPr>
              <a:t>THz</a:t>
            </a:r>
            <a:r>
              <a:rPr lang="ja-JP" altLang="en-US" dirty="0" smtClean="0"/>
              <a:t>コム </a:t>
            </a:r>
            <a:r>
              <a:rPr lang="en-US" altLang="ja-JP" dirty="0" smtClean="0"/>
              <a:t>(</a:t>
            </a:r>
            <a:r>
              <a:rPr lang="en-US" altLang="ja-JP" dirty="0" smtClean="0">
                <a:latin typeface="Times New Roman" pitchFamily="18" charset="0"/>
                <a:cs typeface="Times New Roman" pitchFamily="18" charset="0"/>
              </a:rPr>
              <a:t>PC-THz</a:t>
            </a:r>
            <a:r>
              <a:rPr lang="ja-JP" altLang="en-US" dirty="0" smtClean="0"/>
              <a:t>コム</a:t>
            </a:r>
            <a:r>
              <a:rPr lang="en-US" altLang="ja-JP" dirty="0" smtClean="0"/>
              <a:t>)</a:t>
            </a:r>
          </a:p>
          <a:p>
            <a:pPr>
              <a:lnSpc>
                <a:spcPct val="150000"/>
              </a:lnSpc>
            </a:pPr>
            <a:r>
              <a:rPr lang="ja-JP" altLang="en-US" dirty="0"/>
              <a:t>　フェムト秒レーザー光を</a:t>
            </a:r>
            <a:r>
              <a:rPr lang="en-US" altLang="ja-JP" dirty="0">
                <a:latin typeface="Times New Roman" pitchFamily="18" charset="0"/>
                <a:cs typeface="Times New Roman" pitchFamily="18" charset="0"/>
              </a:rPr>
              <a:t>THz</a:t>
            </a:r>
            <a:r>
              <a:rPr lang="ja-JP" altLang="en-US" dirty="0"/>
              <a:t>検出用</a:t>
            </a:r>
            <a:r>
              <a:rPr lang="en-US" altLang="ja-JP" dirty="0">
                <a:latin typeface="Times New Roman" pitchFamily="18" charset="0"/>
                <a:cs typeface="Times New Roman" pitchFamily="18" charset="0"/>
              </a:rPr>
              <a:t>PCA</a:t>
            </a:r>
            <a:r>
              <a:rPr lang="ja-JP" altLang="en-US" dirty="0" err="1"/>
              <a:t>に入</a:t>
            </a:r>
            <a:r>
              <a:rPr lang="ja-JP" altLang="en-US" dirty="0"/>
              <a:t>射すると</a:t>
            </a:r>
            <a:r>
              <a:rPr lang="en-US" altLang="ja-JP" dirty="0"/>
              <a:t>, </a:t>
            </a:r>
            <a:r>
              <a:rPr lang="ja-JP" altLang="en-US" dirty="0"/>
              <a:t>フォトキャリヤの生成・消滅がフェムト秒レーザー光に同期して繰り返される</a:t>
            </a:r>
            <a:r>
              <a:rPr lang="en-US" altLang="ja-JP" dirty="0"/>
              <a:t>. </a:t>
            </a:r>
            <a:r>
              <a:rPr lang="ja-JP" altLang="en-US" dirty="0"/>
              <a:t>その結果</a:t>
            </a:r>
            <a:r>
              <a:rPr lang="en-US" altLang="ja-JP" dirty="0"/>
              <a:t>, </a:t>
            </a:r>
            <a:r>
              <a:rPr lang="ja-JP" altLang="en-US" dirty="0"/>
              <a:t>フォトキャリヤのピコ秒モード同期パルス列が生成される</a:t>
            </a:r>
            <a:r>
              <a:rPr lang="en-US" altLang="ja-JP" dirty="0"/>
              <a:t>. </a:t>
            </a:r>
            <a:r>
              <a:rPr lang="ja-JP" altLang="en-US" dirty="0"/>
              <a:t>このようなピコ秒モード同期パルス列は</a:t>
            </a:r>
            <a:r>
              <a:rPr lang="en-US" altLang="ja-JP" dirty="0"/>
              <a:t>, </a:t>
            </a:r>
            <a:r>
              <a:rPr lang="ja-JP" altLang="en-US" dirty="0"/>
              <a:t>周波数領域において</a:t>
            </a:r>
            <a:r>
              <a:rPr lang="en-US" altLang="ja-JP" dirty="0"/>
              <a:t>, </a:t>
            </a:r>
            <a:r>
              <a:rPr lang="en-US" altLang="ja-JP" dirty="0">
                <a:latin typeface="Times New Roman" pitchFamily="18" charset="0"/>
                <a:cs typeface="Times New Roman" pitchFamily="18" charset="0"/>
              </a:rPr>
              <a:t>THz</a:t>
            </a:r>
            <a:r>
              <a:rPr lang="ja-JP" altLang="en-US" dirty="0"/>
              <a:t>領域の周波数コムを形成する</a:t>
            </a:r>
            <a:r>
              <a:rPr lang="en-US" altLang="ja-JP" dirty="0"/>
              <a:t>.</a:t>
            </a:r>
          </a:p>
          <a:p>
            <a:pPr>
              <a:lnSpc>
                <a:spcPct val="150000"/>
              </a:lnSpc>
            </a:pPr>
            <a:r>
              <a:rPr lang="ja-JP" altLang="en-US" dirty="0"/>
              <a:t>広帯域・各周波数モードの幅が狭く、等間隔</a:t>
            </a:r>
            <a:endParaRPr kumimoji="1" lang="ja-JP" altLang="en-US" dirty="0"/>
          </a:p>
        </p:txBody>
      </p:sp>
      <p:sp>
        <p:nvSpPr>
          <p:cNvPr id="4" name="スライド番号プレースホルダー 3"/>
          <p:cNvSpPr>
            <a:spLocks noGrp="1"/>
          </p:cNvSpPr>
          <p:nvPr>
            <p:ph type="sldNum" sz="quarter" idx="10"/>
          </p:nvPr>
        </p:nvSpPr>
        <p:spPr/>
        <p:txBody>
          <a:bodyPr/>
          <a:lstStyle/>
          <a:p>
            <a:fld id="{24B690E9-9CBE-427E-B825-B457CC63A2C2}" type="slidenum">
              <a:rPr kumimoji="1" lang="ja-JP" altLang="en-US" smtClean="0"/>
              <a:t>14</a:t>
            </a:fld>
            <a:endParaRPr kumimoji="1" lang="ja-JP" altLang="en-US"/>
          </a:p>
        </p:txBody>
      </p:sp>
    </p:spTree>
    <p:extLst>
      <p:ext uri="{BB962C8B-B14F-4D97-AF65-F5344CB8AC3E}">
        <p14:creationId xmlns:p14="http://schemas.microsoft.com/office/powerpoint/2010/main" val="1172890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8819" indent="-288007" eaLnBrk="0" hangingPunct="0">
              <a:defRPr kumimoji="1" sz="2400">
                <a:solidFill>
                  <a:schemeClr val="tx1"/>
                </a:solidFill>
                <a:latin typeface="Times New Roman" pitchFamily="1" charset="0"/>
                <a:ea typeface="ＭＳ Ｐゴシック" pitchFamily="1" charset="-128"/>
              </a:defRPr>
            </a:lvl2pPr>
            <a:lvl3pPr marL="1152030" indent="-230406" eaLnBrk="0" hangingPunct="0">
              <a:defRPr kumimoji="1" sz="2400">
                <a:solidFill>
                  <a:schemeClr val="tx1"/>
                </a:solidFill>
                <a:latin typeface="Times New Roman" pitchFamily="1" charset="0"/>
                <a:ea typeface="ＭＳ Ｐゴシック" pitchFamily="1" charset="-128"/>
              </a:defRPr>
            </a:lvl3pPr>
            <a:lvl4pPr marL="1612842" indent="-230406" eaLnBrk="0" hangingPunct="0">
              <a:defRPr kumimoji="1" sz="2400">
                <a:solidFill>
                  <a:schemeClr val="tx1"/>
                </a:solidFill>
                <a:latin typeface="Times New Roman" pitchFamily="1" charset="0"/>
                <a:ea typeface="ＭＳ Ｐゴシック" pitchFamily="1" charset="-128"/>
              </a:defRPr>
            </a:lvl4pPr>
            <a:lvl5pPr marL="2073653" indent="-230406" eaLnBrk="0" hangingPunct="0">
              <a:defRPr kumimoji="1" sz="2400">
                <a:solidFill>
                  <a:schemeClr val="tx1"/>
                </a:solidFill>
                <a:latin typeface="Times New Roman" pitchFamily="1" charset="0"/>
                <a:ea typeface="ＭＳ Ｐゴシック" pitchFamily="1" charset="-128"/>
              </a:defRPr>
            </a:lvl5pPr>
            <a:lvl6pPr marL="2534465"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95277"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56089"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916901"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532D99E7-9B5B-4A90-9895-306BA5D2E982}" type="slidenum">
              <a:rPr lang="en-US" altLang="ja-JP" sz="1200"/>
              <a:pPr eaLnBrk="1" hangingPunct="1"/>
              <a:t>15</a:t>
            </a:fld>
            <a:endParaRPr lang="en-US" altLang="ja-JP" sz="1200"/>
          </a:p>
        </p:txBody>
      </p:sp>
      <p:sp>
        <p:nvSpPr>
          <p:cNvPr id="57347" name="Rectangle 2"/>
          <p:cNvSpPr>
            <a:spLocks noGrp="1" noRot="1" noChangeAspect="1" noChangeArrowheads="1" noTextEdit="1"/>
          </p:cNvSpPr>
          <p:nvPr>
            <p:ph type="sldImg"/>
          </p:nvPr>
        </p:nvSpPr>
        <p:spPr>
          <a:xfrm>
            <a:off x="1104900" y="866775"/>
            <a:ext cx="4649788" cy="3487738"/>
          </a:xfrm>
          <a:ln w="12700" cap="flat">
            <a:solidFill>
              <a:schemeClr val="tx1"/>
            </a:solidFill>
          </a:ln>
        </p:spPr>
      </p:sp>
      <p:sp>
        <p:nvSpPr>
          <p:cNvPr id="57348" name="Rectangle 3"/>
          <p:cNvSpPr>
            <a:spLocks noGrp="1" noChangeArrowheads="1"/>
          </p:cNvSpPr>
          <p:nvPr>
            <p:ph type="body" idx="1"/>
          </p:nvPr>
        </p:nvSpPr>
        <p:spPr>
          <a:xfrm>
            <a:off x="979490" y="4734562"/>
            <a:ext cx="5386387" cy="48088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02" tIns="48001" rIns="92802" bIns="48001"/>
          <a:lstStyle/>
          <a:p>
            <a:pPr eaLnBrk="1" hangingPunct="1"/>
            <a:r>
              <a:rPr lang="ja-JP" altLang="en-US" dirty="0"/>
              <a:t>この手法を用いて我々のグループで行われた従来研究を示します．絶対周波数計測では</a:t>
            </a:r>
            <a:r>
              <a:rPr lang="en-US" altLang="ja-JP" dirty="0"/>
              <a:t>11</a:t>
            </a:r>
            <a:r>
              <a:rPr lang="ja-JP" altLang="en-US" dirty="0"/>
              <a:t>ケタの精度で決定出来ており，</a:t>
            </a:r>
            <a:r>
              <a:rPr lang="en-US" altLang="ja-JP" dirty="0"/>
              <a:t>CW-THz</a:t>
            </a:r>
            <a:r>
              <a:rPr lang="ja-JP" altLang="en-US" dirty="0"/>
              <a:t>光源である</a:t>
            </a:r>
            <a:r>
              <a:rPr lang="en-US" altLang="ja-JP" dirty="0"/>
              <a:t>UTC-PD</a:t>
            </a:r>
            <a:r>
              <a:rPr lang="ja-JP" altLang="en-US" dirty="0"/>
              <a:t>を用いてビート信号のリアルタイムモニタリングも行われた．</a:t>
            </a:r>
            <a:endParaRPr lang="en-US" altLang="ja-JP" dirty="0" smtClean="0">
              <a:latin typeface="ＭＳ Ｐ明朝" pitchFamily="1" charset="-128"/>
              <a:ea typeface="ＭＳ Ｐ明朝"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ここに実際の</a:t>
            </a:r>
            <a:r>
              <a:rPr kumimoji="1" lang="en-US" altLang="ja-JP" dirty="0" smtClean="0"/>
              <a:t>CW-THz</a:t>
            </a:r>
            <a:r>
              <a:rPr kumimoji="1" lang="ja-JP" altLang="en-US" dirty="0" smtClean="0"/>
              <a:t>波と</a:t>
            </a:r>
            <a:r>
              <a:rPr kumimoji="1" lang="en-US" altLang="ja-JP" dirty="0" smtClean="0"/>
              <a:t>2</a:t>
            </a:r>
            <a:r>
              <a:rPr kumimoji="1" lang="ja-JP" altLang="en-US" dirty="0" err="1" smtClean="0"/>
              <a:t>つの</a:t>
            </a:r>
            <a:r>
              <a:rPr kumimoji="1" lang="en-US" altLang="ja-JP" dirty="0" smtClean="0"/>
              <a:t>PC-THz</a:t>
            </a:r>
            <a:r>
              <a:rPr kumimoji="1" lang="ja-JP" altLang="en-US" dirty="0" smtClean="0"/>
              <a:t>コムとのビート信号を示す．モード同期周波数はそれぞれこのような値で安定化制御されており，ビート周波数はこのように測定された．そしてこれらの値を式に代入することで絶対周波数がリアルタイムで決定できる．</a:t>
            </a:r>
            <a:endParaRPr kumimoji="1" lang="ja-JP" altLang="en-US" dirty="0"/>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16</a:t>
            </a:fld>
            <a:endParaRPr kumimoji="1" lang="ja-JP" altLang="en-US"/>
          </a:p>
        </p:txBody>
      </p:sp>
    </p:spTree>
    <p:extLst>
      <p:ext uri="{BB962C8B-B14F-4D97-AF65-F5344CB8AC3E}">
        <p14:creationId xmlns:p14="http://schemas.microsoft.com/office/powerpoint/2010/main" val="799423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次に，ヒルベルト変換を用いた瞬時周波数計測について説明する．ヒルベルト変換とは，実領域の測定信号を複素信号に変換する操作で，測定信号を</a:t>
            </a:r>
            <a:r>
              <a:rPr kumimoji="1" lang="en-US" altLang="ja-JP" dirty="0" smtClean="0"/>
              <a:t>f(t)</a:t>
            </a:r>
            <a:r>
              <a:rPr kumimoji="1" lang="ja-JP" altLang="en-US" dirty="0" err="1" smtClean="0"/>
              <a:t>，</a:t>
            </a:r>
            <a:r>
              <a:rPr kumimoji="1" lang="ja-JP" altLang="en-US" dirty="0" smtClean="0"/>
              <a:t>ヒルベルト変換後の信号を</a:t>
            </a:r>
            <a:r>
              <a:rPr kumimoji="1" lang="en-US" altLang="ja-JP" dirty="0" smtClean="0"/>
              <a:t>g(t)</a:t>
            </a:r>
            <a:r>
              <a:rPr kumimoji="1" lang="ja-JP" altLang="en-US" dirty="0" smtClean="0"/>
              <a:t>とすると，解析信号</a:t>
            </a:r>
            <a:r>
              <a:rPr kumimoji="1" lang="en-US" altLang="ja-JP" dirty="0" smtClean="0"/>
              <a:t>z(t)</a:t>
            </a:r>
            <a:r>
              <a:rPr kumimoji="1" lang="ja-JP" altLang="en-US" dirty="0" smtClean="0"/>
              <a:t>はこのように表される．</a:t>
            </a:r>
            <a:endParaRPr kumimoji="1" lang="en-US" altLang="ja-JP" dirty="0" smtClean="0"/>
          </a:p>
          <a:p>
            <a:r>
              <a:rPr kumimoji="1" lang="ja-JP" altLang="en-US" dirty="0" smtClean="0"/>
              <a:t>こちらの図より，瞬時位相はこのように表されるので，瞬時周波数はこれを時間で微分し</a:t>
            </a:r>
            <a:r>
              <a:rPr kumimoji="1" lang="en-US" altLang="ja-JP" dirty="0" smtClean="0"/>
              <a:t>1/2π</a:t>
            </a:r>
            <a:r>
              <a:rPr kumimoji="1" lang="ja-JP" altLang="en-US" dirty="0" smtClean="0"/>
              <a:t>をかけることで求めることが出来る．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17</a:t>
            </a:fld>
            <a:endParaRPr kumimoji="1" lang="ja-JP" altLang="en-US"/>
          </a:p>
        </p:txBody>
      </p:sp>
    </p:spTree>
    <p:extLst>
      <p:ext uri="{BB962C8B-B14F-4D97-AF65-F5344CB8AC3E}">
        <p14:creationId xmlns:p14="http://schemas.microsoft.com/office/powerpoint/2010/main" val="3276094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まず，研究背景を説明する．近年，テラヘルツ波が大容量無線通信のための新しい手段として注目されており，その一つとして</a:t>
            </a:r>
            <a:r>
              <a:rPr kumimoji="1" lang="en-US" altLang="ja-JP" dirty="0" smtClean="0"/>
              <a:t>THz</a:t>
            </a:r>
            <a:r>
              <a:rPr kumimoji="1" lang="ja-JP" altLang="en-US" dirty="0" smtClean="0"/>
              <a:t>無線通信などが挙げられる．</a:t>
            </a:r>
            <a:r>
              <a:rPr kumimoji="1" lang="en-US" altLang="ja-JP" dirty="0" smtClean="0"/>
              <a:t>THz</a:t>
            </a:r>
            <a:r>
              <a:rPr kumimoji="1" lang="ja-JP" altLang="en-US" dirty="0" smtClean="0"/>
              <a:t>帯の周波数を無線通信に利用することで，スポーツアリーナやイベント会場からの映像を非圧縮・リアルタイムで放送することができる．さらに</a:t>
            </a:r>
            <a:r>
              <a:rPr kumimoji="1" lang="en-US" altLang="ja-JP" dirty="0" smtClean="0"/>
              <a:t>3D</a:t>
            </a:r>
            <a:r>
              <a:rPr kumimoji="1" lang="ja-JP" altLang="en-US" dirty="0" smtClean="0"/>
              <a:t>映画のような容量が大きなデータを数秒程度でダウンロードできるアプリケーションとして期待されている．しかし無線通信の分野において，使う周波数帯は細かく割り振られており多数局間の混信を避ける必要がある．またテラヘルツ領域まで拡張した場合でも同じ事が言えるため，</a:t>
            </a:r>
            <a:r>
              <a:rPr kumimoji="1" lang="en-US" altLang="ja-JP" dirty="0" smtClean="0"/>
              <a:t>THz</a:t>
            </a:r>
            <a:r>
              <a:rPr kumimoji="1" lang="ja-JP" altLang="en-US" dirty="0" smtClean="0"/>
              <a:t>領域において高精度な周波数計測技術が必要となってくる．</a:t>
            </a:r>
            <a:endParaRPr kumimoji="1" lang="en-US" altLang="ja-JP" dirty="0" smtClean="0"/>
          </a:p>
        </p:txBody>
      </p:sp>
      <p:sp>
        <p:nvSpPr>
          <p:cNvPr id="4" name="スライド番号プレースホルダ 3"/>
          <p:cNvSpPr>
            <a:spLocks noGrp="1"/>
          </p:cNvSpPr>
          <p:nvPr>
            <p:ph type="sldNum" sz="quarter" idx="10"/>
          </p:nvPr>
        </p:nvSpPr>
        <p:spPr/>
        <p:txBody>
          <a:bodyPr/>
          <a:lstStyle/>
          <a:p>
            <a:fld id="{A0329F12-3A00-428D-84CB-76FDE9865591}" type="slidenum">
              <a:rPr kumimoji="1" lang="ja-JP" altLang="en-US" smtClean="0"/>
              <a:t>18</a:t>
            </a:fld>
            <a:endParaRPr kumimoji="1" lang="ja-JP"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8819" indent="-288007" eaLnBrk="0" hangingPunct="0">
              <a:defRPr kumimoji="1" sz="2400">
                <a:solidFill>
                  <a:schemeClr val="tx1"/>
                </a:solidFill>
                <a:latin typeface="Times New Roman" pitchFamily="1" charset="0"/>
                <a:ea typeface="ＭＳ Ｐゴシック" pitchFamily="1" charset="-128"/>
              </a:defRPr>
            </a:lvl2pPr>
            <a:lvl3pPr marL="1152030" indent="-230406" eaLnBrk="0" hangingPunct="0">
              <a:defRPr kumimoji="1" sz="2400">
                <a:solidFill>
                  <a:schemeClr val="tx1"/>
                </a:solidFill>
                <a:latin typeface="Times New Roman" pitchFamily="1" charset="0"/>
                <a:ea typeface="ＭＳ Ｐゴシック" pitchFamily="1" charset="-128"/>
              </a:defRPr>
            </a:lvl3pPr>
            <a:lvl4pPr marL="1612842" indent="-230406" eaLnBrk="0" hangingPunct="0">
              <a:defRPr kumimoji="1" sz="2400">
                <a:solidFill>
                  <a:schemeClr val="tx1"/>
                </a:solidFill>
                <a:latin typeface="Times New Roman" pitchFamily="1" charset="0"/>
                <a:ea typeface="ＭＳ Ｐゴシック" pitchFamily="1" charset="-128"/>
              </a:defRPr>
            </a:lvl4pPr>
            <a:lvl5pPr marL="2073653" indent="-230406" eaLnBrk="0" hangingPunct="0">
              <a:defRPr kumimoji="1" sz="2400">
                <a:solidFill>
                  <a:schemeClr val="tx1"/>
                </a:solidFill>
                <a:latin typeface="Times New Roman" pitchFamily="1" charset="0"/>
                <a:ea typeface="ＭＳ Ｐゴシック" pitchFamily="1" charset="-128"/>
              </a:defRPr>
            </a:lvl5pPr>
            <a:lvl6pPr marL="2534465"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95277"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56089"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916901"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D757D5AA-F332-443F-9AEB-C70FF72CC8B0}" type="slidenum">
              <a:rPr lang="en-US" altLang="ja-JP" sz="1200"/>
              <a:pPr eaLnBrk="1" hangingPunct="1"/>
              <a:t>19</a:t>
            </a:fld>
            <a:endParaRPr lang="en-US" altLang="ja-JP" sz="1200"/>
          </a:p>
        </p:txBody>
      </p:sp>
      <p:sp>
        <p:nvSpPr>
          <p:cNvPr id="54275" name="Rectangle 2"/>
          <p:cNvSpPr>
            <a:spLocks noGrp="1" noRot="1" noChangeAspect="1" noChangeArrowheads="1" noTextEdit="1"/>
          </p:cNvSpPr>
          <p:nvPr>
            <p:ph type="sldImg"/>
          </p:nvPr>
        </p:nvSpPr>
        <p:spPr>
          <a:xfrm>
            <a:off x="1104900" y="866775"/>
            <a:ext cx="4649788" cy="3487738"/>
          </a:xfrm>
          <a:ln w="12700" cap="flat">
            <a:solidFill>
              <a:schemeClr val="tx1"/>
            </a:solidFill>
          </a:ln>
        </p:spPr>
      </p:sp>
      <p:sp>
        <p:nvSpPr>
          <p:cNvPr id="54276" name="Rectangle 3"/>
          <p:cNvSpPr>
            <a:spLocks noGrp="1" noChangeArrowheads="1"/>
          </p:cNvSpPr>
          <p:nvPr>
            <p:ph type="body" idx="1"/>
          </p:nvPr>
        </p:nvSpPr>
        <p:spPr>
          <a:xfrm>
            <a:off x="979490" y="4734562"/>
            <a:ext cx="5386387" cy="48088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02" tIns="48001" rIns="92802" bIns="48001"/>
          <a:lstStyle/>
          <a:p>
            <a:pPr eaLnBrk="1" hangingPunct="1"/>
            <a:r>
              <a:rPr lang="ja-JP" altLang="en-US" dirty="0"/>
              <a:t>周波数は電磁波の基本的な物理量であり，近年，</a:t>
            </a:r>
            <a:r>
              <a:rPr lang="en-US" altLang="ja-JP" dirty="0"/>
              <a:t>THz</a:t>
            </a:r>
            <a:r>
              <a:rPr lang="ja-JP" altLang="en-US" dirty="0"/>
              <a:t>無線通信等の様々な</a:t>
            </a:r>
            <a:r>
              <a:rPr lang="en-US" altLang="ja-JP" dirty="0"/>
              <a:t>THz</a:t>
            </a:r>
            <a:r>
              <a:rPr lang="ja-JP" altLang="en-US" dirty="0"/>
              <a:t>のアプリが確立している．さらに実用的な</a:t>
            </a:r>
            <a:r>
              <a:rPr lang="en-US" altLang="ja-JP" dirty="0"/>
              <a:t>CW-THz</a:t>
            </a:r>
            <a:r>
              <a:rPr lang="ja-JP" altLang="en-US" dirty="0"/>
              <a:t>光源の発達により，高精度な</a:t>
            </a:r>
            <a:r>
              <a:rPr lang="en-US" altLang="ja-JP" dirty="0"/>
              <a:t>CW-THz</a:t>
            </a:r>
            <a:r>
              <a:rPr lang="ja-JP" altLang="en-US" dirty="0"/>
              <a:t>波の周波数計測が必要になると考えられる．しかしながら，</a:t>
            </a:r>
            <a:r>
              <a:rPr lang="en-US" altLang="ja-JP" dirty="0"/>
              <a:t>CW-THz</a:t>
            </a:r>
            <a:r>
              <a:rPr lang="ja-JP" altLang="en-US" dirty="0"/>
              <a:t>波の絶対周波数測定法は十分に確立していない．</a:t>
            </a:r>
            <a:endParaRPr lang="en-US" altLang="ja-JP" sz="2400" dirty="0">
              <a:solidFill>
                <a:srgbClr val="000000"/>
              </a:solidFill>
              <a:latin typeface="Arial" charset="0"/>
              <a:ea typeface="ＭＳ 明朝" pitchFamily="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そこで本研究ではデュアル</a:t>
            </a:r>
            <a:r>
              <a:rPr kumimoji="1" lang="en-US" altLang="ja-JP" dirty="0" smtClean="0"/>
              <a:t>PC-THz</a:t>
            </a:r>
            <a:r>
              <a:rPr kumimoji="1" lang="ja-JP" altLang="en-US" dirty="0" smtClean="0"/>
              <a:t>コムを用いることで，絶対周波数をリアルタイムで決定する．さらに，ヒルベルト変換を用いて瞬時周波数を算出することで，絶対周波数を高速に取得した．</a:t>
            </a:r>
            <a:endParaRPr kumimoji="1" lang="ja-JP" altLang="en-US" dirty="0"/>
          </a:p>
        </p:txBody>
      </p:sp>
      <p:sp>
        <p:nvSpPr>
          <p:cNvPr id="4" name="スライド番号プレースホルダー 3"/>
          <p:cNvSpPr>
            <a:spLocks noGrp="1"/>
          </p:cNvSpPr>
          <p:nvPr>
            <p:ph type="sldNum" sz="quarter" idx="10"/>
          </p:nvPr>
        </p:nvSpPr>
        <p:spPr/>
        <p:txBody>
          <a:bodyPr/>
          <a:lstStyle/>
          <a:p>
            <a:fld id="{24B690E9-9CBE-427E-B825-B457CC63A2C2}" type="slidenum">
              <a:rPr kumimoji="1" lang="ja-JP" altLang="en-US" smtClean="0"/>
              <a:t>20</a:t>
            </a:fld>
            <a:endParaRPr kumimoji="1" lang="ja-JP" altLang="en-US" dirty="0"/>
          </a:p>
        </p:txBody>
      </p:sp>
    </p:spTree>
    <p:extLst>
      <p:ext uri="{BB962C8B-B14F-4D97-AF65-F5344CB8AC3E}">
        <p14:creationId xmlns:p14="http://schemas.microsoft.com/office/powerpoint/2010/main" val="3337387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8819" indent="-288007" eaLnBrk="0" hangingPunct="0">
              <a:defRPr kumimoji="1" sz="2400">
                <a:solidFill>
                  <a:schemeClr val="tx1"/>
                </a:solidFill>
                <a:latin typeface="Times New Roman" pitchFamily="1" charset="0"/>
                <a:ea typeface="ＭＳ Ｐゴシック" pitchFamily="1" charset="-128"/>
              </a:defRPr>
            </a:lvl2pPr>
            <a:lvl3pPr marL="1152030" indent="-230406" eaLnBrk="0" hangingPunct="0">
              <a:defRPr kumimoji="1" sz="2400">
                <a:solidFill>
                  <a:schemeClr val="tx1"/>
                </a:solidFill>
                <a:latin typeface="Times New Roman" pitchFamily="1" charset="0"/>
                <a:ea typeface="ＭＳ Ｐゴシック" pitchFamily="1" charset="-128"/>
              </a:defRPr>
            </a:lvl3pPr>
            <a:lvl4pPr marL="1612842" indent="-230406" eaLnBrk="0" hangingPunct="0">
              <a:defRPr kumimoji="1" sz="2400">
                <a:solidFill>
                  <a:schemeClr val="tx1"/>
                </a:solidFill>
                <a:latin typeface="Times New Roman" pitchFamily="1" charset="0"/>
                <a:ea typeface="ＭＳ Ｐゴシック" pitchFamily="1" charset="-128"/>
              </a:defRPr>
            </a:lvl4pPr>
            <a:lvl5pPr marL="2073653" indent="-230406" eaLnBrk="0" hangingPunct="0">
              <a:defRPr kumimoji="1" sz="2400">
                <a:solidFill>
                  <a:schemeClr val="tx1"/>
                </a:solidFill>
                <a:latin typeface="Times New Roman" pitchFamily="1" charset="0"/>
                <a:ea typeface="ＭＳ Ｐゴシック" pitchFamily="1" charset="-128"/>
              </a:defRPr>
            </a:lvl5pPr>
            <a:lvl6pPr marL="2534465"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95277"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56089"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916901"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a:pPr eaLnBrk="1" hangingPunct="1"/>
              <a:t>21</a:t>
            </a:fld>
            <a:endParaRPr lang="en-US" altLang="ja-JP" sz="120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lIns="92148" tIns="46074" rIns="92148" bIns="46074"/>
          <a:lstStyle/>
          <a:p>
            <a:pPr eaLnBrk="1" hangingPunct="1"/>
            <a:r>
              <a:rPr lang="ja-JP" altLang="en-US" dirty="0"/>
              <a:t>しかし絶対周波数を決定する際に，モード同期周波数を変化させる前と後の</a:t>
            </a:r>
            <a:r>
              <a:rPr lang="en-US" altLang="ja-JP" dirty="0"/>
              <a:t>2</a:t>
            </a:r>
            <a:r>
              <a:rPr lang="ja-JP" altLang="en-US" dirty="0"/>
              <a:t>ステップの計測が必要といった問題があった．</a:t>
            </a:r>
            <a:endParaRPr lang="en-US" altLang="ja-JP" dirty="0" smtClean="0">
              <a:latin typeface="Arial" charset="0"/>
              <a:ea typeface="ＭＳ Ｐ明朝" pitchFamily="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8819" indent="-288007" eaLnBrk="0" hangingPunct="0">
              <a:defRPr kumimoji="1" sz="2400">
                <a:solidFill>
                  <a:schemeClr val="tx1"/>
                </a:solidFill>
                <a:latin typeface="Times New Roman" pitchFamily="1" charset="0"/>
                <a:ea typeface="ＭＳ Ｐゴシック" pitchFamily="1" charset="-128"/>
              </a:defRPr>
            </a:lvl2pPr>
            <a:lvl3pPr marL="1152030" indent="-230406" eaLnBrk="0" hangingPunct="0">
              <a:defRPr kumimoji="1" sz="2400">
                <a:solidFill>
                  <a:schemeClr val="tx1"/>
                </a:solidFill>
                <a:latin typeface="Times New Roman" pitchFamily="1" charset="0"/>
                <a:ea typeface="ＭＳ Ｐゴシック" pitchFamily="1" charset="-128"/>
              </a:defRPr>
            </a:lvl3pPr>
            <a:lvl4pPr marL="1612842" indent="-230406" eaLnBrk="0" hangingPunct="0">
              <a:defRPr kumimoji="1" sz="2400">
                <a:solidFill>
                  <a:schemeClr val="tx1"/>
                </a:solidFill>
                <a:latin typeface="Times New Roman" pitchFamily="1" charset="0"/>
                <a:ea typeface="ＭＳ Ｐゴシック" pitchFamily="1" charset="-128"/>
              </a:defRPr>
            </a:lvl4pPr>
            <a:lvl5pPr marL="2073653" indent="-230406" eaLnBrk="0" hangingPunct="0">
              <a:defRPr kumimoji="1" sz="2400">
                <a:solidFill>
                  <a:schemeClr val="tx1"/>
                </a:solidFill>
                <a:latin typeface="Times New Roman" pitchFamily="1" charset="0"/>
                <a:ea typeface="ＭＳ Ｐゴシック" pitchFamily="1" charset="-128"/>
              </a:defRPr>
            </a:lvl5pPr>
            <a:lvl6pPr marL="2534465"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95277"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56089"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916901"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a:pPr eaLnBrk="1" hangingPunct="1"/>
              <a:t>22</a:t>
            </a:fld>
            <a:endParaRPr lang="en-US" altLang="ja-JP" sz="120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lIns="92148" tIns="46074" rIns="92148" bIns="46074"/>
          <a:lstStyle/>
          <a:p>
            <a:pPr eaLnBrk="1" hangingPunct="1"/>
            <a:r>
              <a:rPr lang="ja-JP" altLang="en-US" dirty="0" smtClean="0">
                <a:latin typeface="Arial" charset="0"/>
                <a:ea typeface="ＭＳ Ｐ明朝" pitchFamily="1" charset="-128"/>
              </a:rPr>
              <a:t>次に次数</a:t>
            </a:r>
            <a:r>
              <a:rPr lang="en-US" altLang="ja-JP" dirty="0" smtClean="0">
                <a:latin typeface="Arial" charset="0"/>
                <a:ea typeface="ＭＳ Ｐ明朝" pitchFamily="1" charset="-128"/>
              </a:rPr>
              <a:t>m</a:t>
            </a:r>
            <a:r>
              <a:rPr lang="ja-JP" altLang="en-US" dirty="0" smtClean="0">
                <a:latin typeface="Arial" charset="0"/>
                <a:ea typeface="ＭＳ Ｐ明朝" pitchFamily="1" charset="-128"/>
              </a:rPr>
              <a:t>と符号の決定方法について説明します．ここではモード同期周波数</a:t>
            </a:r>
            <a:r>
              <a:rPr lang="en-US" altLang="ja-JP" dirty="0" smtClean="0">
                <a:latin typeface="Times New Roman" panose="02020603050405020304" pitchFamily="18" charset="0"/>
                <a:ea typeface="ＭＳ Ｐ明朝" pitchFamily="1" charset="-128"/>
                <a:cs typeface="Times New Roman" panose="02020603050405020304" pitchFamily="18" charset="0"/>
              </a:rPr>
              <a:t>f</a:t>
            </a:r>
            <a:r>
              <a:rPr lang="ja-JP" altLang="en-US" dirty="0" smtClean="0">
                <a:latin typeface="Arial" charset="0"/>
                <a:ea typeface="ＭＳ Ｐ明朝" pitchFamily="1" charset="-128"/>
              </a:rPr>
              <a:t>から</a:t>
            </a:r>
            <a:r>
              <a:rPr lang="en-US" altLang="ja-JP" dirty="0" err="1" smtClean="0">
                <a:latin typeface="Times New Roman" panose="02020603050405020304" pitchFamily="18" charset="0"/>
                <a:ea typeface="ＭＳ Ｐ明朝" pitchFamily="1" charset="-128"/>
                <a:cs typeface="Times New Roman" panose="02020603050405020304" pitchFamily="18" charset="0"/>
              </a:rPr>
              <a:t>δf</a:t>
            </a:r>
            <a:r>
              <a:rPr lang="ja-JP" altLang="en-US" dirty="0" err="1" smtClean="0">
                <a:latin typeface="Arial" charset="0"/>
                <a:ea typeface="ＭＳ Ｐ明朝" pitchFamily="1" charset="-128"/>
              </a:rPr>
              <a:t>だけ</a:t>
            </a:r>
            <a:r>
              <a:rPr lang="ja-JP" altLang="en-US" dirty="0" smtClean="0">
                <a:latin typeface="Arial" charset="0"/>
                <a:ea typeface="ＭＳ Ｐ明朝" pitchFamily="1" charset="-128"/>
              </a:rPr>
              <a:t>変化させます．すると，同じ</a:t>
            </a:r>
            <a:r>
              <a:rPr lang="en-US" altLang="ja-JP" dirty="0" smtClean="0">
                <a:latin typeface="Arial" charset="0"/>
                <a:ea typeface="ＭＳ Ｐ明朝" pitchFamily="1" charset="-128"/>
              </a:rPr>
              <a:t>CW-THz</a:t>
            </a:r>
            <a:r>
              <a:rPr lang="ja-JP" altLang="en-US" dirty="0" smtClean="0">
                <a:latin typeface="Arial" charset="0"/>
                <a:ea typeface="ＭＳ Ｐ明朝" pitchFamily="1" charset="-128"/>
              </a:rPr>
              <a:t>波に対してビート周波数も</a:t>
            </a:r>
            <a:r>
              <a:rPr lang="en-US" altLang="ja-JP" dirty="0" err="1" smtClean="0">
                <a:latin typeface="Arial" charset="0"/>
                <a:ea typeface="ＭＳ Ｐ明朝" pitchFamily="1" charset="-128"/>
              </a:rPr>
              <a:t>δfb</a:t>
            </a:r>
            <a:r>
              <a:rPr lang="ja-JP" altLang="en-US" dirty="0" err="1" smtClean="0">
                <a:latin typeface="Arial" charset="0"/>
                <a:ea typeface="ＭＳ Ｐ明朝" pitchFamily="1" charset="-128"/>
              </a:rPr>
              <a:t>だけ</a:t>
            </a:r>
            <a:r>
              <a:rPr lang="ja-JP" altLang="en-US" dirty="0" smtClean="0">
                <a:latin typeface="Arial" charset="0"/>
                <a:ea typeface="ＭＳ Ｐ明朝" pitchFamily="1" charset="-128"/>
              </a:rPr>
              <a:t>変化し，その時の変化量はこの条件を満たさなければならないので，このような式から次数</a:t>
            </a:r>
            <a:r>
              <a:rPr lang="en-US" altLang="ja-JP" dirty="0" smtClean="0">
                <a:latin typeface="Arial" charset="0"/>
                <a:ea typeface="ＭＳ Ｐ明朝" pitchFamily="1" charset="-128"/>
              </a:rPr>
              <a:t>m</a:t>
            </a:r>
            <a:r>
              <a:rPr lang="ja-JP" altLang="en-US" dirty="0" smtClean="0">
                <a:latin typeface="Arial" charset="0"/>
                <a:ea typeface="ＭＳ Ｐ明朝" pitchFamily="1" charset="-128"/>
              </a:rPr>
              <a:t>を決定することが出来る．さらに次数の符号から絶対周波数の式も決定できる．</a:t>
            </a:r>
            <a:endParaRPr lang="en-US" altLang="ja-JP" dirty="0" smtClean="0">
              <a:latin typeface="Arial" charset="0"/>
              <a:ea typeface="ＭＳ Ｐ明朝"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しかし無線通信において，他数局間の混信を避ける必要があるため分野ごとに使う周波数が細かく割り振られている．電波領域においては、周波数計測技術が発達しているため細かく割り振りができる．しかし</a:t>
            </a:r>
            <a:r>
              <a:rPr kumimoji="1" lang="en-US" altLang="ja-JP" dirty="0" smtClean="0"/>
              <a:t>THz</a:t>
            </a:r>
            <a:r>
              <a:rPr kumimoji="1" lang="ja-JP" altLang="en-US" dirty="0" smtClean="0"/>
              <a:t>領域では周波数計測技術は十分に確立していないため，高精度な</a:t>
            </a:r>
            <a:r>
              <a:rPr kumimoji="1" lang="en-US" altLang="ja-JP" dirty="0" smtClean="0"/>
              <a:t>THz</a:t>
            </a:r>
            <a:r>
              <a:rPr kumimoji="1" lang="ja-JP" altLang="en-US" dirty="0" smtClean="0"/>
              <a:t>波の周波数計測技術が求められている．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3</a:t>
            </a:fld>
            <a:endParaRPr kumimoji="1" lang="ja-JP" altLang="en-US"/>
          </a:p>
        </p:txBody>
      </p:sp>
    </p:spTree>
    <p:extLst>
      <p:ext uri="{BB962C8B-B14F-4D97-AF65-F5344CB8AC3E}">
        <p14:creationId xmlns:p14="http://schemas.microsoft.com/office/powerpoint/2010/main" val="1891910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8819" indent="-288007" eaLnBrk="0" hangingPunct="0">
              <a:defRPr kumimoji="1" sz="2400">
                <a:solidFill>
                  <a:schemeClr val="tx1"/>
                </a:solidFill>
                <a:latin typeface="Times New Roman" pitchFamily="1" charset="0"/>
                <a:ea typeface="ＭＳ Ｐゴシック" pitchFamily="1" charset="-128"/>
              </a:defRPr>
            </a:lvl2pPr>
            <a:lvl3pPr marL="1152030" indent="-230406" eaLnBrk="0" hangingPunct="0">
              <a:defRPr kumimoji="1" sz="2400">
                <a:solidFill>
                  <a:schemeClr val="tx1"/>
                </a:solidFill>
                <a:latin typeface="Times New Roman" pitchFamily="1" charset="0"/>
                <a:ea typeface="ＭＳ Ｐゴシック" pitchFamily="1" charset="-128"/>
              </a:defRPr>
            </a:lvl3pPr>
            <a:lvl4pPr marL="1612842" indent="-230406" eaLnBrk="0" hangingPunct="0">
              <a:defRPr kumimoji="1" sz="2400">
                <a:solidFill>
                  <a:schemeClr val="tx1"/>
                </a:solidFill>
                <a:latin typeface="Times New Roman" pitchFamily="1" charset="0"/>
                <a:ea typeface="ＭＳ Ｐゴシック" pitchFamily="1" charset="-128"/>
              </a:defRPr>
            </a:lvl4pPr>
            <a:lvl5pPr marL="2073653" indent="-230406" eaLnBrk="0" hangingPunct="0">
              <a:defRPr kumimoji="1" sz="2400">
                <a:solidFill>
                  <a:schemeClr val="tx1"/>
                </a:solidFill>
                <a:latin typeface="Times New Roman" pitchFamily="1" charset="0"/>
                <a:ea typeface="ＭＳ Ｐゴシック" pitchFamily="1" charset="-128"/>
              </a:defRPr>
            </a:lvl5pPr>
            <a:lvl6pPr marL="2534465"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95277"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56089"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916901"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CB91E378-816F-4054-A066-8EA56DA037BC}" type="slidenum">
              <a:rPr lang="en-US" altLang="ja-JP" sz="1200"/>
              <a:pPr eaLnBrk="1" hangingPunct="1"/>
              <a:t>4</a:t>
            </a:fld>
            <a:endParaRPr lang="en-US" altLang="ja-JP" sz="1200"/>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ja-JP" altLang="en-US" dirty="0" smtClean="0">
                <a:latin typeface="Times New Roman" pitchFamily="1" charset="0"/>
                <a:ea typeface="ＭＳ Ｐ明朝" pitchFamily="1" charset="-128"/>
              </a:rPr>
              <a:t>周波数計測における従来法を示す．こちらに電気的手法としてヘテロダイン，こちらには光学的手法として干渉計測を示す．しかし，これらの手法を</a:t>
            </a:r>
            <a:r>
              <a:rPr lang="en-US" altLang="ja-JP" dirty="0" smtClean="0">
                <a:latin typeface="Times New Roman" pitchFamily="1" charset="0"/>
                <a:ea typeface="ＭＳ Ｐ明朝" pitchFamily="1" charset="-128"/>
              </a:rPr>
              <a:t>THz</a:t>
            </a:r>
            <a:r>
              <a:rPr lang="ja-JP" altLang="en-US" dirty="0" smtClean="0">
                <a:latin typeface="Times New Roman" pitchFamily="1" charset="0"/>
                <a:ea typeface="ＭＳ Ｐ明朝" pitchFamily="1" charset="-128"/>
              </a:rPr>
              <a:t>領域まで拡張した場合，ミキサーや検出器の熱ノイズを抑制するために極低温冷却が必要となり，実用化の障害となっていた．さらに，この手法では</a:t>
            </a:r>
            <a:r>
              <a:rPr lang="en-US" altLang="ja-JP" dirty="0" smtClean="0">
                <a:latin typeface="Times New Roman" pitchFamily="1" charset="0"/>
                <a:ea typeface="ＭＳ Ｐ明朝" pitchFamily="1" charset="-128"/>
              </a:rPr>
              <a:t>THz</a:t>
            </a:r>
            <a:r>
              <a:rPr lang="ja-JP" altLang="en-US" dirty="0" smtClean="0">
                <a:latin typeface="Times New Roman" pitchFamily="1" charset="0"/>
                <a:ea typeface="ＭＳ Ｐ明朝" pitchFamily="1" charset="-128"/>
              </a:rPr>
              <a:t>領域をフルカバーすることは難しく，</a:t>
            </a:r>
            <a:r>
              <a:rPr lang="en-US" altLang="ja-JP" dirty="0" smtClean="0">
                <a:latin typeface="Times New Roman" pitchFamily="1" charset="0"/>
                <a:ea typeface="ＭＳ Ｐ明朝" pitchFamily="1" charset="-128"/>
              </a:rPr>
              <a:t>THz</a:t>
            </a:r>
            <a:r>
              <a:rPr lang="ja-JP" altLang="en-US" dirty="0" smtClean="0">
                <a:latin typeface="Times New Roman" pitchFamily="1" charset="0"/>
                <a:ea typeface="ＭＳ Ｐ明朝" pitchFamily="1" charset="-128"/>
              </a:rPr>
              <a:t>領域をフルカバーできる新しい手法が必要でした．</a:t>
            </a:r>
            <a:endParaRPr lang="en-US" altLang="ja-JP" dirty="0" smtClean="0">
              <a:latin typeface="Times New Roman" pitchFamily="1" charset="0"/>
              <a:ea typeface="ＭＳ Ｐ明朝"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8819" indent="-288007" eaLnBrk="0" hangingPunct="0">
              <a:defRPr kumimoji="1" sz="2400">
                <a:solidFill>
                  <a:schemeClr val="tx1"/>
                </a:solidFill>
                <a:latin typeface="Times New Roman" pitchFamily="1" charset="0"/>
                <a:ea typeface="ＭＳ Ｐゴシック" pitchFamily="1" charset="-128"/>
              </a:defRPr>
            </a:lvl2pPr>
            <a:lvl3pPr marL="1152030" indent="-230406" eaLnBrk="0" hangingPunct="0">
              <a:defRPr kumimoji="1" sz="2400">
                <a:solidFill>
                  <a:schemeClr val="tx1"/>
                </a:solidFill>
                <a:latin typeface="Times New Roman" pitchFamily="1" charset="0"/>
                <a:ea typeface="ＭＳ Ｐゴシック" pitchFamily="1" charset="-128"/>
              </a:defRPr>
            </a:lvl3pPr>
            <a:lvl4pPr marL="1612842" indent="-230406" eaLnBrk="0" hangingPunct="0">
              <a:defRPr kumimoji="1" sz="2400">
                <a:solidFill>
                  <a:schemeClr val="tx1"/>
                </a:solidFill>
                <a:latin typeface="Times New Roman" pitchFamily="1" charset="0"/>
                <a:ea typeface="ＭＳ Ｐゴシック" pitchFamily="1" charset="-128"/>
              </a:defRPr>
            </a:lvl4pPr>
            <a:lvl5pPr marL="2073653" indent="-230406" eaLnBrk="0" hangingPunct="0">
              <a:defRPr kumimoji="1" sz="2400">
                <a:solidFill>
                  <a:schemeClr val="tx1"/>
                </a:solidFill>
                <a:latin typeface="Times New Roman" pitchFamily="1" charset="0"/>
                <a:ea typeface="ＭＳ Ｐゴシック" pitchFamily="1" charset="-128"/>
              </a:defRPr>
            </a:lvl5pPr>
            <a:lvl6pPr marL="2534465"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95277"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56089"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916901"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532D99E7-9B5B-4A90-9895-306BA5D2E982}" type="slidenum">
              <a:rPr lang="en-US" altLang="ja-JP" sz="1200"/>
              <a:pPr eaLnBrk="1" hangingPunct="1"/>
              <a:t>5</a:t>
            </a:fld>
            <a:endParaRPr lang="en-US" altLang="ja-JP" sz="1200"/>
          </a:p>
        </p:txBody>
      </p:sp>
      <p:sp>
        <p:nvSpPr>
          <p:cNvPr id="57347" name="Rectangle 2"/>
          <p:cNvSpPr>
            <a:spLocks noGrp="1" noRot="1" noChangeAspect="1" noChangeArrowheads="1" noTextEdit="1"/>
          </p:cNvSpPr>
          <p:nvPr>
            <p:ph type="sldImg"/>
          </p:nvPr>
        </p:nvSpPr>
        <p:spPr>
          <a:xfrm>
            <a:off x="1104900" y="866775"/>
            <a:ext cx="4649788" cy="3487738"/>
          </a:xfrm>
          <a:ln w="12700" cap="flat">
            <a:solidFill>
              <a:schemeClr val="tx1"/>
            </a:solidFill>
          </a:ln>
        </p:spPr>
      </p:sp>
      <p:sp>
        <p:nvSpPr>
          <p:cNvPr id="57348" name="Rectangle 3"/>
          <p:cNvSpPr>
            <a:spLocks noGrp="1" noChangeArrowheads="1"/>
          </p:cNvSpPr>
          <p:nvPr>
            <p:ph type="body" idx="1"/>
          </p:nvPr>
        </p:nvSpPr>
        <p:spPr>
          <a:xfrm>
            <a:off x="979490" y="4734562"/>
            <a:ext cx="5386387" cy="48088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02" tIns="48001" rIns="92802" bIns="48001"/>
          <a:lstStyle/>
          <a:p>
            <a:pPr eaLnBrk="1" hangingPunct="1"/>
            <a:r>
              <a:rPr lang="ja-JP" altLang="en-US" dirty="0"/>
              <a:t>そこで我々</a:t>
            </a:r>
            <a:r>
              <a:rPr lang="ja-JP" altLang="en-US" dirty="0" smtClean="0"/>
              <a:t>の研究室では</a:t>
            </a:r>
            <a:r>
              <a:rPr lang="ja-JP" altLang="en-US" dirty="0"/>
              <a:t>，光伝導ミキシング法を用いた</a:t>
            </a:r>
            <a:r>
              <a:rPr lang="en-US" altLang="ja-JP" dirty="0"/>
              <a:t>THz</a:t>
            </a:r>
            <a:r>
              <a:rPr lang="ja-JP" altLang="en-US" dirty="0"/>
              <a:t>コム参照型スペクトラム・アナライザーを用いて周波数計測を行ってきた．この手法は，ヘテロダイン法の一種であるが，従来の電気的な手法と比較して違う点が</a:t>
            </a:r>
            <a:r>
              <a:rPr lang="en-US" altLang="ja-JP" dirty="0"/>
              <a:t>2</a:t>
            </a:r>
            <a:r>
              <a:rPr lang="ja-JP" altLang="en-US" dirty="0"/>
              <a:t>つある．</a:t>
            </a:r>
            <a:r>
              <a:rPr lang="en-US" altLang="ja-JP" dirty="0"/>
              <a:t>1</a:t>
            </a:r>
            <a:r>
              <a:rPr lang="ja-JP" altLang="en-US" dirty="0"/>
              <a:t>つは，ヘテロダインレシーバーとして光伝導アンテナ </a:t>
            </a:r>
            <a:r>
              <a:rPr lang="en-US" altLang="ja-JP" dirty="0"/>
              <a:t>(PCA) </a:t>
            </a:r>
            <a:r>
              <a:rPr lang="ja-JP" altLang="en-US" dirty="0"/>
              <a:t>を用いている点である．これにより室温環境で，</a:t>
            </a:r>
            <a:r>
              <a:rPr lang="en-US" altLang="ja-JP" dirty="0"/>
              <a:t>THz</a:t>
            </a:r>
            <a:r>
              <a:rPr lang="ja-JP" altLang="en-US" dirty="0"/>
              <a:t>波を高感度で検出することが出来る．さらに多周波の局部発振器として</a:t>
            </a:r>
            <a:r>
              <a:rPr lang="en-US" altLang="ja-JP" dirty="0"/>
              <a:t>PCA</a:t>
            </a:r>
            <a:r>
              <a:rPr lang="ja-JP" altLang="en-US" dirty="0"/>
              <a:t>内部で生成されるフォトキャリア </a:t>
            </a:r>
            <a:r>
              <a:rPr lang="en-US" altLang="ja-JP" dirty="0"/>
              <a:t>(PC)-THz</a:t>
            </a:r>
            <a:r>
              <a:rPr lang="ja-JP" altLang="en-US" dirty="0"/>
              <a:t>コムを用いることで，</a:t>
            </a:r>
            <a:r>
              <a:rPr lang="en-US" altLang="ja-JP" dirty="0"/>
              <a:t>THz</a:t>
            </a:r>
            <a:r>
              <a:rPr lang="ja-JP" altLang="en-US" dirty="0"/>
              <a:t>帯をフルカバーすることができる．右に本手法の周波数領域での振る舞いを示す．モード同期周波数</a:t>
            </a:r>
            <a:r>
              <a:rPr lang="en-US" altLang="ja-JP" dirty="0"/>
              <a:t>f</a:t>
            </a:r>
            <a:r>
              <a:rPr lang="ja-JP" altLang="en-US" dirty="0"/>
              <a:t>間隔の</a:t>
            </a:r>
            <a:r>
              <a:rPr lang="en-US" altLang="ja-JP" dirty="0"/>
              <a:t>PC-THz</a:t>
            </a:r>
            <a:r>
              <a:rPr lang="ja-JP" altLang="en-US" dirty="0"/>
              <a:t>コムが生成された光伝導アンテナ内において</a:t>
            </a:r>
            <a:r>
              <a:rPr lang="en-US" altLang="ja-JP" dirty="0"/>
              <a:t>CW-THz</a:t>
            </a:r>
            <a:r>
              <a:rPr lang="ja-JP" altLang="en-US" dirty="0"/>
              <a:t>波が入射すると，光伝導ミキシングによりビート信号が</a:t>
            </a:r>
            <a:r>
              <a:rPr lang="en-US" altLang="ja-JP" dirty="0"/>
              <a:t>RF</a:t>
            </a:r>
            <a:r>
              <a:rPr lang="ja-JP" altLang="en-US" dirty="0"/>
              <a:t>周波数帯にダウンコンバートされて現れる．ここで，最低次のビート信号は，</a:t>
            </a:r>
            <a:r>
              <a:rPr lang="en-US" altLang="ja-JP" dirty="0"/>
              <a:t>CW-THz</a:t>
            </a:r>
            <a:r>
              <a:rPr lang="ja-JP" altLang="en-US" dirty="0"/>
              <a:t>波に再隣接したコムとのビートであるため，</a:t>
            </a:r>
            <a:r>
              <a:rPr lang="en-US" altLang="ja-JP" dirty="0"/>
              <a:t>CW-THz</a:t>
            </a:r>
            <a:r>
              <a:rPr lang="ja-JP" altLang="en-US" dirty="0"/>
              <a:t>波の絶対周波数</a:t>
            </a:r>
            <a:r>
              <a:rPr lang="en-US" altLang="ja-JP" dirty="0" err="1"/>
              <a:t>fTHz</a:t>
            </a:r>
            <a:r>
              <a:rPr lang="ja-JP" altLang="en-US" dirty="0"/>
              <a:t>はこのような式で表すことが出来る．モード同期周波数</a:t>
            </a:r>
            <a:r>
              <a:rPr lang="en-US" altLang="ja-JP" dirty="0"/>
              <a:t>f</a:t>
            </a:r>
            <a:r>
              <a:rPr lang="ja-JP" altLang="en-US" dirty="0"/>
              <a:t>とビート周波数</a:t>
            </a:r>
            <a:r>
              <a:rPr lang="en-US" altLang="ja-JP" dirty="0" err="1"/>
              <a:t>fb</a:t>
            </a:r>
            <a:r>
              <a:rPr lang="ja-JP" altLang="en-US" dirty="0"/>
              <a:t>は</a:t>
            </a:r>
            <a:r>
              <a:rPr lang="en-US" altLang="ja-JP" dirty="0"/>
              <a:t>RF</a:t>
            </a:r>
            <a:r>
              <a:rPr lang="ja-JP" altLang="en-US" dirty="0"/>
              <a:t>スペアナや周波数カウンターなどで簡単に求めることが出来るため，次数と符号を求めることで絶対周波数を求めることが出来る．</a:t>
            </a:r>
            <a:endParaRPr lang="en-US" altLang="ja-JP" dirty="0" smtClean="0">
              <a:latin typeface="ＭＳ Ｐ明朝" pitchFamily="1" charset="-128"/>
              <a:ea typeface="ＭＳ Ｐ明朝"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8819" indent="-288007" eaLnBrk="0" hangingPunct="0">
              <a:defRPr kumimoji="1" sz="2400">
                <a:solidFill>
                  <a:schemeClr val="tx1"/>
                </a:solidFill>
                <a:latin typeface="Times New Roman" pitchFamily="1" charset="0"/>
                <a:ea typeface="ＭＳ Ｐゴシック" pitchFamily="1" charset="-128"/>
              </a:defRPr>
            </a:lvl2pPr>
            <a:lvl3pPr marL="1152030" indent="-230406" eaLnBrk="0" hangingPunct="0">
              <a:defRPr kumimoji="1" sz="2400">
                <a:solidFill>
                  <a:schemeClr val="tx1"/>
                </a:solidFill>
                <a:latin typeface="Times New Roman" pitchFamily="1" charset="0"/>
                <a:ea typeface="ＭＳ Ｐゴシック" pitchFamily="1" charset="-128"/>
              </a:defRPr>
            </a:lvl3pPr>
            <a:lvl4pPr marL="1612842" indent="-230406" eaLnBrk="0" hangingPunct="0">
              <a:defRPr kumimoji="1" sz="2400">
                <a:solidFill>
                  <a:schemeClr val="tx1"/>
                </a:solidFill>
                <a:latin typeface="Times New Roman" pitchFamily="1" charset="0"/>
                <a:ea typeface="ＭＳ Ｐゴシック" pitchFamily="1" charset="-128"/>
              </a:defRPr>
            </a:lvl4pPr>
            <a:lvl5pPr marL="2073653" indent="-230406" eaLnBrk="0" hangingPunct="0">
              <a:defRPr kumimoji="1" sz="2400">
                <a:solidFill>
                  <a:schemeClr val="tx1"/>
                </a:solidFill>
                <a:latin typeface="Times New Roman" pitchFamily="1" charset="0"/>
                <a:ea typeface="ＭＳ Ｐゴシック" pitchFamily="1" charset="-128"/>
              </a:defRPr>
            </a:lvl5pPr>
            <a:lvl6pPr marL="2534465"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95277"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56089"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916901" indent="-230406"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a:pPr eaLnBrk="1" hangingPunct="1"/>
              <a:t>6</a:t>
            </a:fld>
            <a:endParaRPr lang="en-US" altLang="ja-JP" sz="120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lIns="92148" tIns="46074" rIns="92148" bIns="46074"/>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charset="0"/>
                <a:ea typeface="ＭＳ Ｐ明朝" pitchFamily="1" charset="-128"/>
              </a:rPr>
              <a:t>そこで，モード同期周波数</a:t>
            </a:r>
            <a:r>
              <a:rPr lang="en-US" altLang="ja-JP" dirty="0" smtClean="0">
                <a:latin typeface="Arial" charset="0"/>
                <a:ea typeface="ＭＳ Ｐ明朝" pitchFamily="1" charset="-128"/>
              </a:rPr>
              <a:t>f</a:t>
            </a:r>
            <a:r>
              <a:rPr lang="ja-JP" altLang="en-US" dirty="0" err="1" smtClean="0">
                <a:latin typeface="Arial" charset="0"/>
                <a:ea typeface="ＭＳ Ｐ明朝" pitchFamily="1" charset="-128"/>
              </a:rPr>
              <a:t>での</a:t>
            </a:r>
            <a:r>
              <a:rPr lang="ja-JP" altLang="en-US" dirty="0" smtClean="0">
                <a:latin typeface="Arial" charset="0"/>
                <a:ea typeface="ＭＳ Ｐ明朝" pitchFamily="1" charset="-128"/>
              </a:rPr>
              <a:t>ビート周波数を測定し，モード同期周波数を</a:t>
            </a:r>
            <a:r>
              <a:rPr lang="en-US" altLang="ja-JP" dirty="0" err="1" smtClean="0">
                <a:latin typeface="Times New Roman" panose="02020603050405020304" pitchFamily="18" charset="0"/>
                <a:ea typeface="ＭＳ Ｐ明朝" pitchFamily="1" charset="-128"/>
                <a:cs typeface="Times New Roman" panose="02020603050405020304" pitchFamily="18" charset="0"/>
              </a:rPr>
              <a:t>δf</a:t>
            </a:r>
            <a:r>
              <a:rPr lang="ja-JP" altLang="en-US" dirty="0" err="1" smtClean="0">
                <a:latin typeface="Arial" charset="0"/>
                <a:ea typeface="ＭＳ Ｐ明朝" pitchFamily="1" charset="-128"/>
              </a:rPr>
              <a:t>だけ</a:t>
            </a:r>
            <a:r>
              <a:rPr lang="ja-JP" altLang="en-US" dirty="0" smtClean="0">
                <a:latin typeface="Arial" charset="0"/>
                <a:ea typeface="ＭＳ Ｐ明朝" pitchFamily="1" charset="-128"/>
              </a:rPr>
              <a:t>変化させます．すると，同じ</a:t>
            </a:r>
            <a:r>
              <a:rPr lang="en-US" altLang="ja-JP" dirty="0" smtClean="0">
                <a:latin typeface="Arial" charset="0"/>
                <a:ea typeface="ＭＳ Ｐ明朝" pitchFamily="1" charset="-128"/>
              </a:rPr>
              <a:t>CW-THz</a:t>
            </a:r>
            <a:r>
              <a:rPr lang="ja-JP" altLang="en-US" dirty="0" smtClean="0">
                <a:latin typeface="Arial" charset="0"/>
                <a:ea typeface="ＭＳ Ｐ明朝" pitchFamily="1" charset="-128"/>
              </a:rPr>
              <a:t>波に対してビート周波数も</a:t>
            </a:r>
            <a:r>
              <a:rPr lang="en-US" altLang="ja-JP" dirty="0" err="1" smtClean="0">
                <a:latin typeface="Arial" charset="0"/>
                <a:ea typeface="ＭＳ Ｐ明朝" pitchFamily="1" charset="-128"/>
              </a:rPr>
              <a:t>δfb</a:t>
            </a:r>
            <a:r>
              <a:rPr lang="ja-JP" altLang="en-US" dirty="0" err="1" smtClean="0">
                <a:latin typeface="Arial" charset="0"/>
                <a:ea typeface="ＭＳ Ｐ明朝" pitchFamily="1" charset="-128"/>
              </a:rPr>
              <a:t>だけ</a:t>
            </a:r>
            <a:r>
              <a:rPr lang="ja-JP" altLang="en-US" dirty="0" smtClean="0">
                <a:latin typeface="Arial" charset="0"/>
                <a:ea typeface="ＭＳ Ｐ明朝" pitchFamily="1" charset="-128"/>
              </a:rPr>
              <a:t>変化し，その時の変化量はこの条件を満たさなければならないので，このような式から次数</a:t>
            </a:r>
            <a:r>
              <a:rPr lang="en-US" altLang="ja-JP" dirty="0" smtClean="0">
                <a:latin typeface="Arial" charset="0"/>
                <a:ea typeface="ＭＳ Ｐ明朝" pitchFamily="1" charset="-128"/>
              </a:rPr>
              <a:t>m</a:t>
            </a:r>
            <a:r>
              <a:rPr lang="ja-JP" altLang="en-US" dirty="0" smtClean="0">
                <a:latin typeface="Arial" charset="0"/>
                <a:ea typeface="ＭＳ Ｐ明朝" pitchFamily="1" charset="-128"/>
              </a:rPr>
              <a:t>を決定することが出来る．さらに次数の符号から絶対周波数の式も決定できる．</a:t>
            </a:r>
            <a:endParaRPr lang="en-US" altLang="ja-JP" dirty="0" smtClean="0">
              <a:latin typeface="Arial" charset="0"/>
              <a:ea typeface="ＭＳ Ｐ明朝" pitchFamily="1"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しかしこの手法では，</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波の絶対周波数が一定でなければならず，現実的な光源は揺らいでいるため，変動の大きな</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波の絶対周波数は計測できないといった問題があった．</a:t>
            </a:r>
            <a:endParaRPr lang="en-US" altLang="ja-JP" dirty="0" smtClean="0">
              <a:latin typeface="Arial" charset="0"/>
              <a:ea typeface="ＭＳ Ｐ明朝" pitchFamily="1" charset="-128"/>
            </a:endParaRPr>
          </a:p>
          <a:p>
            <a:pPr eaLnBrk="1" hangingPunct="1"/>
            <a:r>
              <a:rPr lang="ja-JP" altLang="en-US" dirty="0" smtClean="0">
                <a:latin typeface="Arial" charset="0"/>
                <a:ea typeface="ＭＳ Ｐ明朝" pitchFamily="1" charset="-128"/>
              </a:rPr>
              <a:t>そこで本研究では，モード同期周波数の異なる</a:t>
            </a:r>
            <a:r>
              <a:rPr lang="en-US" altLang="ja-JP" dirty="0" smtClean="0">
                <a:latin typeface="Arial" charset="0"/>
                <a:ea typeface="ＭＳ Ｐ明朝" pitchFamily="1" charset="-128"/>
              </a:rPr>
              <a:t>2</a:t>
            </a:r>
            <a:r>
              <a:rPr lang="ja-JP" altLang="en-US" dirty="0" smtClean="0">
                <a:latin typeface="Arial" charset="0"/>
                <a:ea typeface="ＭＳ Ｐ明朝" pitchFamily="1" charset="-128"/>
              </a:rPr>
              <a:t>台のレーザーを用いて，それぞれのモード同期周波数とビート周波数を同時に計測してやることで次数をリアルタイムで決定できる．さらに次数の符号により絶対周波数もリアルタイムで決定することが出来る．</a:t>
            </a:r>
            <a:endParaRPr lang="en-US" altLang="ja-JP" dirty="0" smtClean="0">
              <a:latin typeface="Arial" charset="0"/>
              <a:ea typeface="ＭＳ Ｐ明朝"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本実験のセットアップを示す．レーザーはファイバーレーザーを用いており，条件はこのようになっている．さらに，モード同期周波数はそれぞれ安定化制御されている．この</a:t>
            </a:r>
            <a:r>
              <a:rPr kumimoji="1" lang="en-US" altLang="ja-JP" dirty="0" smtClean="0"/>
              <a:t>1.5μm</a:t>
            </a:r>
            <a:r>
              <a:rPr kumimoji="1" lang="ja-JP" altLang="en-US" dirty="0" smtClean="0"/>
              <a:t>のレーザー光は非線形光学結晶によって波長変換し，</a:t>
            </a:r>
            <a:r>
              <a:rPr kumimoji="1" lang="en-US" altLang="ja-JP" dirty="0" smtClean="0"/>
              <a:t>PCA</a:t>
            </a:r>
            <a:r>
              <a:rPr kumimoji="1" lang="ja-JP" altLang="en-US" dirty="0" err="1" smtClean="0"/>
              <a:t>に入</a:t>
            </a:r>
            <a:r>
              <a:rPr kumimoji="1" lang="ja-JP" altLang="en-US" dirty="0" smtClean="0"/>
              <a:t>射する．反対側からは，シンセサイザーの出力を</a:t>
            </a:r>
            <a:r>
              <a:rPr kumimoji="1" lang="en-US" altLang="ja-JP" dirty="0" smtClean="0"/>
              <a:t>6</a:t>
            </a:r>
            <a:r>
              <a:rPr kumimoji="1" lang="ja-JP" altLang="en-US" dirty="0" smtClean="0"/>
              <a:t>逓倍したものを</a:t>
            </a:r>
            <a:r>
              <a:rPr kumimoji="1" lang="en-US" altLang="ja-JP" dirty="0" smtClean="0"/>
              <a:t>CW-THz</a:t>
            </a:r>
            <a:r>
              <a:rPr kumimoji="1" lang="ja-JP" altLang="en-US" dirty="0" smtClean="0"/>
              <a:t>はとして自由空間を伝搬後，入射している．これにより発生するビート信号はアンプによって増幅され，デジタイザーで取得される．取得された信号は</a:t>
            </a:r>
            <a:r>
              <a:rPr kumimoji="1" lang="en-US" altLang="ja-JP" dirty="0" smtClean="0"/>
              <a:t>PC</a:t>
            </a:r>
            <a:r>
              <a:rPr kumimoji="1" lang="ja-JP" altLang="en-US" dirty="0" smtClean="0"/>
              <a:t>で計算され絶対周波数が決定される．</a:t>
            </a:r>
            <a:endParaRPr kumimoji="1" lang="ja-JP" altLang="en-US" dirty="0"/>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7</a:t>
            </a:fld>
            <a:endParaRPr kumimoji="1" lang="ja-JP" altLang="en-US"/>
          </a:p>
        </p:txBody>
      </p:sp>
    </p:spTree>
    <p:extLst>
      <p:ext uri="{BB962C8B-B14F-4D97-AF65-F5344CB8AC3E}">
        <p14:creationId xmlns:p14="http://schemas.microsoft.com/office/powerpoint/2010/main" val="408080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まず，ビート周波数と</a:t>
            </a:r>
            <a:r>
              <a:rPr kumimoji="1" lang="en-US" altLang="ja-JP" dirty="0" smtClean="0"/>
              <a:t>CW-THz</a:t>
            </a:r>
            <a:r>
              <a:rPr kumimoji="1" lang="ja-JP" altLang="en-US" dirty="0" smtClean="0"/>
              <a:t>波の測定結果を示す．</a:t>
            </a:r>
            <a:r>
              <a:rPr kumimoji="1" lang="en-US" altLang="ja-JP" dirty="0" smtClean="0"/>
              <a:t>2</a:t>
            </a:r>
            <a:r>
              <a:rPr kumimoji="1" lang="ja-JP" altLang="en-US" dirty="0" err="1" smtClean="0"/>
              <a:t>つの</a:t>
            </a:r>
            <a:r>
              <a:rPr kumimoji="1" lang="ja-JP" altLang="en-US" dirty="0" smtClean="0"/>
              <a:t>ビート信号の瞬時周波数が示されており，デジタイザーのサンプリングレートは</a:t>
            </a:r>
            <a:r>
              <a:rPr kumimoji="1" lang="en-US" altLang="ja-JP" dirty="0" smtClean="0"/>
              <a:t>10MHz</a:t>
            </a:r>
            <a:r>
              <a:rPr kumimoji="1" lang="ja-JP" altLang="en-US" dirty="0" smtClean="0"/>
              <a:t>で</a:t>
            </a:r>
            <a:r>
              <a:rPr kumimoji="1" lang="en-US" altLang="ja-JP" dirty="0" smtClean="0"/>
              <a:t>10ms</a:t>
            </a:r>
            <a:r>
              <a:rPr kumimoji="1" lang="ja-JP" altLang="en-US" dirty="0" err="1" smtClean="0"/>
              <a:t>ずつ</a:t>
            </a:r>
            <a:r>
              <a:rPr kumimoji="1" lang="ja-JP" altLang="en-US" dirty="0" smtClean="0"/>
              <a:t>計測している．そしてこちらの結果では，それぞれ</a:t>
            </a:r>
            <a:r>
              <a:rPr kumimoji="1" lang="en-US" altLang="ja-JP" dirty="0" smtClean="0"/>
              <a:t>10ms</a:t>
            </a:r>
            <a:r>
              <a:rPr kumimoji="1" lang="ja-JP" altLang="en-US" dirty="0" smtClean="0"/>
              <a:t>ごとに瞬時周波数を測定したものの平均値をとり，それを</a:t>
            </a:r>
            <a:r>
              <a:rPr kumimoji="1" lang="en-US" altLang="ja-JP" dirty="0" smtClean="0"/>
              <a:t>100</a:t>
            </a:r>
            <a:r>
              <a:rPr kumimoji="1" lang="ja-JP" altLang="en-US" dirty="0" smtClean="0"/>
              <a:t>回積算した値となっている．これによって</a:t>
            </a:r>
            <a:r>
              <a:rPr kumimoji="1" lang="en-US" altLang="ja-JP" dirty="0" smtClean="0"/>
              <a:t>1Hz</a:t>
            </a:r>
            <a:r>
              <a:rPr kumimoji="1" lang="ja-JP" altLang="en-US" dirty="0" smtClean="0"/>
              <a:t>以下の細かい変動が高精度に取得できていることが分かり，この</a:t>
            </a:r>
            <a:r>
              <a:rPr kumimoji="1" lang="en-US" altLang="ja-JP" dirty="0" smtClean="0"/>
              <a:t>2</a:t>
            </a:r>
            <a:r>
              <a:rPr kumimoji="1" lang="ja-JP" altLang="en-US" dirty="0" err="1" smtClean="0"/>
              <a:t>つの</a:t>
            </a:r>
            <a:r>
              <a:rPr kumimoji="1" lang="ja-JP" altLang="en-US" dirty="0" smtClean="0"/>
              <a:t>ビート周波数から絶対周波数も高精度に決定出来ていることが分かる．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8</a:t>
            </a:fld>
            <a:endParaRPr kumimoji="1" lang="ja-JP" altLang="en-US"/>
          </a:p>
        </p:txBody>
      </p:sp>
    </p:spTree>
    <p:extLst>
      <p:ext uri="{BB962C8B-B14F-4D97-AF65-F5344CB8AC3E}">
        <p14:creationId xmlns:p14="http://schemas.microsoft.com/office/powerpoint/2010/main" val="29890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a:t>
            </a:r>
            <a:r>
              <a:rPr kumimoji="1" lang="en-US" altLang="ja-JP" dirty="0" smtClean="0"/>
              <a:t>CW-THz</a:t>
            </a:r>
            <a:r>
              <a:rPr kumimoji="1" lang="ja-JP" altLang="en-US" dirty="0" smtClean="0"/>
              <a:t>波の絶対周波数をリアルタイムでモニタリングした動画を示す．縦軸は絶対周波数，横軸は時間を示しており，上記には各パラメーターの値を示している．本実験では</a:t>
            </a:r>
            <a:r>
              <a:rPr kumimoji="1" lang="en-US" altLang="ja-JP" dirty="0" smtClean="0"/>
              <a:t>0.1THz</a:t>
            </a:r>
            <a:r>
              <a:rPr kumimoji="1" lang="ja-JP" altLang="en-US" dirty="0" smtClean="0"/>
              <a:t>の信号に</a:t>
            </a:r>
            <a:r>
              <a:rPr kumimoji="1" lang="en-US" altLang="ja-JP" dirty="0" smtClean="0"/>
              <a:t>±100Hz</a:t>
            </a:r>
            <a:r>
              <a:rPr kumimoji="1" lang="ja-JP" altLang="en-US" dirty="0" smtClean="0"/>
              <a:t>程度の微小な変化を与えているが，その変化が今回初めてリアルタイムで高精度にモニタリング出来た．さらに，パラメーターの値も時々刻々と変化していることがわかる．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9</a:t>
            </a:fld>
            <a:endParaRPr kumimoji="1" lang="ja-JP" altLang="en-US"/>
          </a:p>
        </p:txBody>
      </p:sp>
    </p:spTree>
    <p:extLst>
      <p:ext uri="{BB962C8B-B14F-4D97-AF65-F5344CB8AC3E}">
        <p14:creationId xmlns:p14="http://schemas.microsoft.com/office/powerpoint/2010/main" val="149483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次に，微小な変化だけでなく</a:t>
            </a:r>
            <a:r>
              <a:rPr kumimoji="1" lang="en-US" altLang="ja-JP" dirty="0" smtClean="0"/>
              <a:t>±200MHz</a:t>
            </a:r>
            <a:r>
              <a:rPr kumimoji="1" lang="ja-JP" altLang="en-US" dirty="0" smtClean="0"/>
              <a:t>と大きな変化を与えたときの計測結果を示す．同じ次数内で絶対周波数の微小な変化が計測出来ている．さらに，次数が変わるように絶対周波数を変化させても計測が出来ており，その後も絶対周波数がリアルタイムで計測出来ている．この結果から，次数が変わるような</a:t>
            </a:r>
            <a:r>
              <a:rPr kumimoji="1" lang="en-US" altLang="ja-JP" dirty="0" smtClean="0"/>
              <a:t>CW-THz</a:t>
            </a:r>
            <a:r>
              <a:rPr kumimoji="1" lang="ja-JP" altLang="en-US" dirty="0" smtClean="0"/>
              <a:t>波の変化もリアルタイムで計測可能であることがわかる．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10</a:t>
            </a:fld>
            <a:endParaRPr kumimoji="1" lang="ja-JP" altLang="en-US"/>
          </a:p>
        </p:txBody>
      </p:sp>
    </p:spTree>
    <p:extLst>
      <p:ext uri="{BB962C8B-B14F-4D97-AF65-F5344CB8AC3E}">
        <p14:creationId xmlns:p14="http://schemas.microsoft.com/office/powerpoint/2010/main" val="3185850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2015/1/22</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2015/1/22</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685801" y="609600"/>
            <a:ext cx="5688623"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2015/1/22</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fld id="{98DDDC69-E586-4C76-A8C7-5D9FC9DE105D}" type="datetimeFigureOut">
              <a:rPr kumimoji="1" lang="ja-JP" altLang="en-US" smtClean="0"/>
              <a:t>2015/1/22</a:t>
            </a:fld>
            <a:endParaRPr kumimoji="1" lang="ja-JP" altLang="en-US"/>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2015/1/22</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1"/>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2015/1/22</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685800"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fld id="{98DDDC69-E586-4C76-A8C7-5D9FC9DE105D}" type="datetimeFigureOut">
              <a:rPr kumimoji="1" lang="ja-JP" altLang="en-US" smtClean="0"/>
              <a:t>2015/1/22</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fld id="{98DDDC69-E586-4C76-A8C7-5D9FC9DE105D}" type="datetimeFigureOut">
              <a:rPr kumimoji="1" lang="ja-JP" altLang="en-US" smtClean="0"/>
              <a:t>2015/1/22</a:t>
            </a:fld>
            <a:endParaRPr kumimoji="1" lang="ja-JP" altLang="en-US"/>
          </a:p>
        </p:txBody>
      </p:sp>
      <p:sp>
        <p:nvSpPr>
          <p:cNvPr id="8" name="フッター プレースホルダ 7"/>
          <p:cNvSpPr>
            <a:spLocks noGrp="1"/>
          </p:cNvSpPr>
          <p:nvPr>
            <p:ph type="ftr" sz="quarter" idx="11"/>
          </p:nvPr>
        </p:nvSpPr>
        <p:spPr/>
        <p:txBody>
          <a:bodyPr/>
          <a:lstStyle>
            <a:lvl1pPr>
              <a:defRPr/>
            </a:lvl1pPr>
          </a:lstStyle>
          <a:p>
            <a:endParaRPr kumimoji="1" lang="ja-JP" altLang="en-US"/>
          </a:p>
        </p:txBody>
      </p:sp>
      <p:sp>
        <p:nvSpPr>
          <p:cNvPr id="9" name="スライド番号プレースホルダ 8"/>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fld id="{98DDDC69-E586-4C76-A8C7-5D9FC9DE105D}" type="datetimeFigureOut">
              <a:rPr kumimoji="1" lang="ja-JP" altLang="en-US" smtClean="0"/>
              <a:t>2015/1/22</a:t>
            </a:fld>
            <a:endParaRPr kumimoji="1" lang="ja-JP" altLang="en-US"/>
          </a:p>
        </p:txBody>
      </p:sp>
      <p:sp>
        <p:nvSpPr>
          <p:cNvPr id="4" name="フッター プレースホルダ 3"/>
          <p:cNvSpPr>
            <a:spLocks noGrp="1"/>
          </p:cNvSpPr>
          <p:nvPr>
            <p:ph type="ftr" sz="quarter" idx="11"/>
          </p:nvPr>
        </p:nvSpPr>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98DDDC69-E586-4C76-A8C7-5D9FC9DE105D}" type="datetimeFigureOut">
              <a:rPr kumimoji="1" lang="ja-JP" altLang="en-US" smtClean="0"/>
              <a:t>2015/1/22</a:t>
            </a:fld>
            <a:endParaRPr kumimoji="1" lang="ja-JP" altLang="en-US"/>
          </a:p>
        </p:txBody>
      </p:sp>
      <p:sp>
        <p:nvSpPr>
          <p:cNvPr id="3" name="フッター プレースホルダ 2"/>
          <p:cNvSpPr>
            <a:spLocks noGrp="1"/>
          </p:cNvSpPr>
          <p:nvPr>
            <p:ph type="ftr" sz="quarter" idx="11"/>
          </p:nvPr>
        </p:nvSpPr>
        <p:spPr/>
        <p:txBody>
          <a:bodyPr/>
          <a:lstStyle>
            <a:lvl1pPr>
              <a:defRPr/>
            </a:lvl1pPr>
          </a:lstStyle>
          <a:p>
            <a:endParaRPr kumimoji="1" lang="ja-JP" altLang="en-US"/>
          </a:p>
        </p:txBody>
      </p:sp>
      <p:sp>
        <p:nvSpPr>
          <p:cNvPr id="4" name="スライド番号プレースホルダ 3"/>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435"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98DDDC69-E586-4C76-A8C7-5D9FC9DE105D}" type="datetimeFigureOut">
              <a:rPr kumimoji="1" lang="ja-JP" altLang="en-US" smtClean="0"/>
              <a:t>2015/1/22</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98DDDC69-E586-4C76-A8C7-5D9FC9DE105D}" type="datetimeFigureOut">
              <a:rPr kumimoji="1" lang="ja-JP" altLang="en-US" smtClean="0"/>
              <a:t>2015/1/22</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fld id="{98DDDC69-E586-4C76-A8C7-5D9FC9DE105D}" type="datetimeFigureOut">
              <a:rPr kumimoji="1" lang="ja-JP" altLang="en-US" smtClean="0"/>
              <a:t>2015/1/22</a:t>
            </a:fld>
            <a:endParaRPr kumimoji="1" lang="ja-JP"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endParaRPr kumimoji="1" lang="ja-JP"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fld id="{3FF3DF26-328B-4716-84F0-C25D4142FB2A}" type="slidenum">
              <a:rPr kumimoji="1" lang="ja-JP" altLang="en-US" smtClean="0"/>
              <a:t>‹#›</a:t>
            </a:fld>
            <a:endParaRPr kumimoji="1" lang="ja-JP" altLang="en-US"/>
          </a:p>
        </p:txBody>
      </p:sp>
      <p:sp>
        <p:nvSpPr>
          <p:cNvPr id="95" name="Rectangle 7"/>
          <p:cNvSpPr>
            <a:spLocks noChangeArrowheads="1"/>
          </p:cNvSpPr>
          <p:nvPr/>
        </p:nvSpPr>
        <p:spPr bwMode="auto">
          <a:xfrm>
            <a:off x="0" y="381001"/>
            <a:ext cx="9130812" cy="55563"/>
          </a:xfrm>
          <a:prstGeom prst="rect">
            <a:avLst/>
          </a:prstGeom>
          <a:solidFill>
            <a:srgbClr val="00279F"/>
          </a:solidFill>
          <a:ln w="12700">
            <a:solidFill>
              <a:srgbClr val="00279F"/>
            </a:solidFill>
            <a:miter lim="800000"/>
            <a:headEnd/>
            <a:tailEnd/>
          </a:ln>
          <a:effectLst/>
        </p:spPr>
        <p:txBody>
          <a:bodyPr>
            <a:prstTxWarp prst="textNoShape">
              <a:avLst/>
            </a:prstTxWarp>
          </a:bodyPr>
          <a:lstStyle/>
          <a:p>
            <a:pPr defTabSz="762000"/>
            <a:endParaRPr lang="ja-JP" altLang="en-US" sz="2400">
              <a:latin typeface="Osaka" pitchFamily="-108" charset="-128"/>
              <a:ea typeface="Osaka" pitchFamily="-108" charset="-128"/>
              <a:cs typeface="Osaka" pitchFamily="-108" charset="-128"/>
            </a:endParaRPr>
          </a:p>
        </p:txBody>
      </p:sp>
      <p:sp>
        <p:nvSpPr>
          <p:cNvPr id="96" name="Rectangle 92"/>
          <p:cNvSpPr>
            <a:spLocks noChangeArrowheads="1"/>
          </p:cNvSpPr>
          <p:nvPr/>
        </p:nvSpPr>
        <p:spPr bwMode="auto">
          <a:xfrm>
            <a:off x="0" y="1"/>
            <a:ext cx="2854372"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defTabSz="900113" eaLnBrk="0" hangingPunct="0"/>
            <a:r>
              <a:rPr lang="en-US" altLang="ja-JP" sz="1800" b="1" i="1" dirty="0" smtClean="0">
                <a:solidFill>
                  <a:srgbClr val="00279F"/>
                </a:solidFill>
                <a:ea typeface="Osaka" pitchFamily="-108" charset="-128"/>
                <a:cs typeface="Osaka" pitchFamily="-108" charset="-128"/>
              </a:rPr>
              <a:t>University of Tokushima</a:t>
            </a:r>
            <a:endParaRPr lang="en-US" altLang="ja-JP" sz="1800" b="1" i="1" dirty="0">
              <a:solidFill>
                <a:srgbClr val="00279F"/>
              </a:solidFill>
              <a:ea typeface="Osaka" pitchFamily="-108" charset="-128"/>
              <a:cs typeface="Osaka" pitchFamily="-108" charset="-128"/>
            </a:endParaRPr>
          </a:p>
        </p:txBody>
      </p:sp>
      <p:pic>
        <p:nvPicPr>
          <p:cNvPr id="97" name="Picture 93"/>
          <p:cNvPicPr>
            <a:picLocks noChangeAspect="1" noChangeArrowheads="1"/>
          </p:cNvPicPr>
          <p:nvPr/>
        </p:nvPicPr>
        <p:blipFill>
          <a:blip r:embed="rId14"/>
          <a:srcRect/>
          <a:stretch>
            <a:fillRect/>
          </a:stretch>
        </p:blipFill>
        <p:spPr bwMode="auto">
          <a:xfrm>
            <a:off x="5486400" y="0"/>
            <a:ext cx="3657600" cy="838200"/>
          </a:xfrm>
          <a:prstGeom prst="rect">
            <a:avLst/>
          </a:prstGeom>
          <a:noFill/>
          <a:ln w="12700">
            <a:noFill/>
            <a:miter lim="800000"/>
            <a:headEnd/>
            <a:tailEnd/>
          </a:ln>
          <a:effec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emf"/><Relationship Id="rId5" Type="http://schemas.openxmlformats.org/officeDocument/2006/relationships/oleObject" Target="../embeddings/oleObject3.bin"/><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tif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notesSlide" Target="../notesSlides/notesSlide14.xml"/><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5.wmf"/><Relationship Id="rId5" Type="http://schemas.openxmlformats.org/officeDocument/2006/relationships/oleObject" Target="../embeddings/oleObject4.bin"/><Relationship Id="rId4" Type="http://schemas.openxmlformats.org/officeDocument/2006/relationships/image" Target="../media/image27.png"/><Relationship Id="rId9" Type="http://schemas.openxmlformats.org/officeDocument/2006/relationships/image" Target="../media/image170.png"/></Relationships>
</file>

<file path=ppt/slides/_rels/slide18.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t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1.png"/><Relationship Id="rId5" Type="http://schemas.openxmlformats.org/officeDocument/2006/relationships/image" Target="../media/image30.wmf"/><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19.xml"/><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1.png"/><Relationship Id="rId5" Type="http://schemas.openxmlformats.org/officeDocument/2006/relationships/image" Target="../media/image30.wmf"/><Relationship Id="rId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notesSlide" Target="../notesSlides/notesSlide5.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image" Target="../media/image10.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v"/><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39552" y="1484784"/>
            <a:ext cx="8064896" cy="2592288"/>
          </a:xfrm>
        </p:spPr>
        <p:txBody>
          <a:bodyPr/>
          <a:lstStyle/>
          <a:p>
            <a:r>
              <a:rPr kumimoji="1" lang="ja-JP" altLang="en-US" dirty="0" smtClean="0"/>
              <a:t>デュアル・テラヘル</a:t>
            </a:r>
            <a:r>
              <a:rPr lang="ja-JP" altLang="en-US" dirty="0" smtClean="0"/>
              <a:t>ツ・コムを用いた連続発振テラヘルツ波のリアルタイム絶対周波数計測</a:t>
            </a:r>
            <a:endParaRPr kumimoji="1" lang="ja-JP" altLang="en-US" dirty="0"/>
          </a:p>
        </p:txBody>
      </p:sp>
      <p:sp>
        <p:nvSpPr>
          <p:cNvPr id="6" name="サブタイトル 2"/>
          <p:cNvSpPr>
            <a:spLocks noGrp="1"/>
          </p:cNvSpPr>
          <p:nvPr>
            <p:ph type="subTitle" idx="1"/>
          </p:nvPr>
        </p:nvSpPr>
        <p:spPr>
          <a:xfrm>
            <a:off x="35496" y="4869160"/>
            <a:ext cx="9036496" cy="720080"/>
          </a:xfrm>
        </p:spPr>
        <p:txBody>
          <a:bodyPr/>
          <a:lstStyle/>
          <a:p>
            <a:r>
              <a:rPr lang="ja-JP" altLang="en-US" dirty="0" smtClean="0"/>
              <a:t>安井研究室　</a:t>
            </a:r>
            <a:r>
              <a:rPr lang="en-US" altLang="ja-JP" dirty="0" smtClean="0"/>
              <a:t>M1</a:t>
            </a:r>
            <a:r>
              <a:rPr lang="ja-JP" altLang="en-US" dirty="0" smtClean="0"/>
              <a:t>　林建太</a:t>
            </a:r>
            <a:endParaRPr lang="en-US" altLang="ja-JP" baseline="30000" dirty="0" smtClean="0"/>
          </a:p>
        </p:txBody>
      </p:sp>
    </p:spTree>
    <p:extLst>
      <p:ext uri="{BB962C8B-B14F-4D97-AF65-F5344CB8AC3E}">
        <p14:creationId xmlns:p14="http://schemas.microsoft.com/office/powerpoint/2010/main" val="372663783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54751" y="1597918"/>
            <a:ext cx="6834609" cy="4194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矢印コネクタ 6"/>
          <p:cNvCxnSpPr/>
          <p:nvPr/>
        </p:nvCxnSpPr>
        <p:spPr bwMode="auto">
          <a:xfrm flipV="1">
            <a:off x="3959932" y="2312876"/>
            <a:ext cx="18002" cy="900100"/>
          </a:xfrm>
          <a:prstGeom prst="straightConnector1">
            <a:avLst/>
          </a:prstGeom>
          <a:noFill/>
          <a:ln w="101600" cap="flat" cmpd="sng" algn="ctr">
            <a:solidFill>
              <a:schemeClr val="tx1"/>
            </a:solidFill>
            <a:prstDash val="solid"/>
            <a:round/>
            <a:headEnd type="none" w="med" len="med"/>
            <a:tailEnd type="arrow"/>
          </a:ln>
          <a:effectLst/>
        </p:spPr>
      </p:cxnSp>
      <p:cxnSp>
        <p:nvCxnSpPr>
          <p:cNvPr id="15" name="直線矢印コネクタ 14"/>
          <p:cNvCxnSpPr/>
          <p:nvPr/>
        </p:nvCxnSpPr>
        <p:spPr bwMode="auto">
          <a:xfrm>
            <a:off x="5292080" y="2348880"/>
            <a:ext cx="0" cy="1646426"/>
          </a:xfrm>
          <a:prstGeom prst="straightConnector1">
            <a:avLst/>
          </a:prstGeom>
          <a:noFill/>
          <a:ln w="101600" cap="flat" cmpd="sng" algn="ctr">
            <a:solidFill>
              <a:schemeClr val="tx1"/>
            </a:solidFill>
            <a:prstDash val="solid"/>
            <a:round/>
            <a:headEnd type="none" w="med" len="med"/>
            <a:tailEnd type="arrow"/>
          </a:ln>
          <a:effectLst/>
        </p:spPr>
      </p:cxnSp>
      <p:sp>
        <p:nvSpPr>
          <p:cNvPr id="8" name="タイトル 1"/>
          <p:cNvSpPr txBox="1">
            <a:spLocks/>
          </p:cNvSpPr>
          <p:nvPr/>
        </p:nvSpPr>
        <p:spPr bwMode="auto">
          <a:xfrm>
            <a:off x="107504" y="404664"/>
            <a:ext cx="892899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3600" kern="0" dirty="0" smtClean="0"/>
              <a:t>CW-THz</a:t>
            </a:r>
            <a:r>
              <a:rPr lang="ja-JP" altLang="en-US" sz="3600" kern="0" dirty="0" smtClean="0"/>
              <a:t>波のリアルタイムモニタリング</a:t>
            </a:r>
            <a:r>
              <a:rPr lang="ja-JP" altLang="en-US" sz="3600" kern="0" dirty="0"/>
              <a:t>②</a:t>
            </a:r>
            <a:r>
              <a:rPr lang="en-US" altLang="ja-JP" sz="3600" kern="0" dirty="0" smtClean="0"/>
              <a:t/>
            </a:r>
            <a:br>
              <a:rPr lang="en-US" altLang="ja-JP" sz="3600" kern="0" dirty="0" smtClean="0"/>
            </a:br>
            <a:r>
              <a:rPr lang="en-US" altLang="ja-JP" sz="3600" kern="0" dirty="0" smtClean="0"/>
              <a:t>(</a:t>
            </a:r>
            <a:r>
              <a:rPr lang="ja-JP" altLang="en-US" sz="3600" kern="0" dirty="0" smtClean="0"/>
              <a:t>周波数変動</a:t>
            </a:r>
            <a:r>
              <a:rPr lang="en-US" altLang="ja-JP" sz="3600" kern="0" dirty="0" smtClean="0"/>
              <a:t>=0.1THz±</a:t>
            </a:r>
            <a:r>
              <a:rPr lang="en-US" altLang="ja-JP" sz="3600" kern="0" dirty="0" smtClean="0">
                <a:solidFill>
                  <a:srgbClr val="FF0000"/>
                </a:solidFill>
              </a:rPr>
              <a:t>200MHz</a:t>
            </a:r>
            <a:r>
              <a:rPr lang="en-US" altLang="ja-JP" sz="3600" kern="0" dirty="0" smtClean="0"/>
              <a:t>)</a:t>
            </a:r>
            <a:endParaRPr lang="ja-JP" altLang="en-US" sz="3600" kern="0" dirty="0"/>
          </a:p>
        </p:txBody>
      </p:sp>
      <p:grpSp>
        <p:nvGrpSpPr>
          <p:cNvPr id="12" name="グループ化 11"/>
          <p:cNvGrpSpPr/>
          <p:nvPr/>
        </p:nvGrpSpPr>
        <p:grpSpPr>
          <a:xfrm>
            <a:off x="795328" y="6051580"/>
            <a:ext cx="7302338" cy="854706"/>
            <a:chOff x="1030344" y="3401838"/>
            <a:chExt cx="3778084" cy="555417"/>
          </a:xfrm>
        </p:grpSpPr>
        <p:cxnSp>
          <p:nvCxnSpPr>
            <p:cNvPr id="46" name="直線矢印コネクタ 45"/>
            <p:cNvCxnSpPr/>
            <p:nvPr/>
          </p:nvCxnSpPr>
          <p:spPr>
            <a:xfrm>
              <a:off x="1030344" y="3728184"/>
              <a:ext cx="3778084"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47" name="直線コネクタ 46"/>
            <p:cNvCxnSpPr/>
            <p:nvPr/>
          </p:nvCxnSpPr>
          <p:spPr>
            <a:xfrm>
              <a:off x="3004886" y="3401838"/>
              <a:ext cx="0" cy="335669"/>
            </a:xfrm>
            <a:prstGeom prst="line">
              <a:avLst/>
            </a:prstGeom>
            <a:ln w="76200">
              <a:solidFill>
                <a:srgbClr val="FF0066"/>
              </a:solidFill>
            </a:ln>
          </p:spPr>
          <p:style>
            <a:lnRef idx="1">
              <a:schemeClr val="dk1"/>
            </a:lnRef>
            <a:fillRef idx="0">
              <a:schemeClr val="dk1"/>
            </a:fillRef>
            <a:effectRef idx="0">
              <a:schemeClr val="dk1"/>
            </a:effectRef>
            <a:fontRef idx="minor">
              <a:schemeClr val="tx1"/>
            </a:fontRef>
          </p:style>
        </p:cxnSp>
        <p:sp>
          <p:nvSpPr>
            <p:cNvPr id="48" name="テキスト ボックス 47"/>
            <p:cNvSpPr txBox="1"/>
            <p:nvPr/>
          </p:nvSpPr>
          <p:spPr>
            <a:xfrm>
              <a:off x="2706842" y="3697250"/>
              <a:ext cx="575386" cy="260005"/>
            </a:xfrm>
            <a:prstGeom prst="rect">
              <a:avLst/>
            </a:prstGeom>
            <a:noFill/>
          </p:spPr>
          <p:txBody>
            <a:bodyPr wrap="square" rtlCol="0">
              <a:spAutoFit/>
            </a:bodyPr>
            <a:lstStyle/>
            <a:p>
              <a:pPr algn="ctr"/>
              <a:r>
                <a:rPr lang="en-US" altLang="ja-JP" sz="2000" b="1" dirty="0">
                  <a:solidFill>
                    <a:srgbClr val="FF0066"/>
                  </a:solidFill>
                  <a:latin typeface="Times New Roman" pitchFamily="18" charset="0"/>
                  <a:ea typeface="ＭＳ 明朝" pitchFamily="17" charset="-128"/>
                  <a:cs typeface="Times New Roman" pitchFamily="18" charset="0"/>
                </a:rPr>
                <a:t>1000</a:t>
              </a:r>
              <a:endParaRPr kumimoji="1" lang="en-US" altLang="ja-JP" sz="2000" b="1" dirty="0" smtClean="0">
                <a:solidFill>
                  <a:srgbClr val="FF0066"/>
                </a:solidFill>
                <a:latin typeface="Times New Roman" pitchFamily="18" charset="0"/>
                <a:ea typeface="ＭＳ 明朝" pitchFamily="17" charset="-128"/>
                <a:cs typeface="Times New Roman" pitchFamily="18" charset="0"/>
              </a:endParaRPr>
            </a:p>
          </p:txBody>
        </p:sp>
      </p:grpSp>
      <p:cxnSp>
        <p:nvCxnSpPr>
          <p:cNvPr id="14" name="直線コネクタ 13"/>
          <p:cNvCxnSpPr/>
          <p:nvPr/>
        </p:nvCxnSpPr>
        <p:spPr>
          <a:xfrm>
            <a:off x="7148160" y="6093296"/>
            <a:ext cx="0" cy="470404"/>
          </a:xfrm>
          <a:prstGeom prst="line">
            <a:avLst/>
          </a:prstGeom>
          <a:ln w="76200">
            <a:solidFill>
              <a:srgbClr val="FF0066"/>
            </a:solidFill>
          </a:ln>
        </p:spPr>
        <p:style>
          <a:lnRef idx="1">
            <a:schemeClr val="dk1"/>
          </a:lnRef>
          <a:fillRef idx="0">
            <a:schemeClr val="dk1"/>
          </a:fillRef>
          <a:effectRef idx="0">
            <a:schemeClr val="dk1"/>
          </a:effectRef>
          <a:fontRef idx="minor">
            <a:schemeClr val="tx1"/>
          </a:fontRef>
        </p:style>
      </p:cxnSp>
      <p:grpSp>
        <p:nvGrpSpPr>
          <p:cNvPr id="11269" name="グループ化 11268"/>
          <p:cNvGrpSpPr/>
          <p:nvPr/>
        </p:nvGrpSpPr>
        <p:grpSpPr>
          <a:xfrm>
            <a:off x="4329074" y="5549170"/>
            <a:ext cx="818990" cy="1029339"/>
            <a:chOff x="4329074" y="5549170"/>
            <a:chExt cx="818990" cy="1029339"/>
          </a:xfrm>
        </p:grpSpPr>
        <p:cxnSp>
          <p:nvCxnSpPr>
            <p:cNvPr id="13" name="直線コネクタ 12"/>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 name="テキスト ボックス 15"/>
                <p:cNvSpPr txBox="1"/>
                <p:nvPr/>
              </p:nvSpPr>
              <p:spPr>
                <a:xfrm>
                  <a:off x="4329074" y="5549170"/>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4329074" y="5549170"/>
                  <a:ext cx="818990" cy="400110"/>
                </a:xfrm>
                <a:prstGeom prst="rect">
                  <a:avLst/>
                </a:prstGeom>
                <a:blipFill rotWithShape="1">
                  <a:blip r:embed="rId4"/>
                  <a:stretch>
                    <a:fillRect b="-1515"/>
                  </a:stretch>
                </a:blipFill>
                <a:ln>
                  <a:noFill/>
                </a:ln>
              </p:spPr>
              <p:txBody>
                <a:bodyPr/>
                <a:lstStyle/>
                <a:p>
                  <a:r>
                    <a:rPr lang="ja-JP" altLang="en-US">
                      <a:noFill/>
                    </a:rPr>
                    <a:t> </a:t>
                  </a:r>
                </a:p>
              </p:txBody>
            </p:sp>
          </mc:Fallback>
        </mc:AlternateContent>
      </p:grpSp>
      <p:sp>
        <p:nvSpPr>
          <p:cNvPr id="17" name="テキスト ボックス 16"/>
          <p:cNvSpPr txBox="1"/>
          <p:nvPr/>
        </p:nvSpPr>
        <p:spPr>
          <a:xfrm>
            <a:off x="6555969" y="6506180"/>
            <a:ext cx="1184383" cy="400110"/>
          </a:xfrm>
          <a:prstGeom prst="rect">
            <a:avLst/>
          </a:prstGeom>
          <a:noFill/>
        </p:spPr>
        <p:txBody>
          <a:bodyPr wrap="square" rtlCol="0">
            <a:spAutoFit/>
          </a:bodyPr>
          <a:lstStyle/>
          <a:p>
            <a:pPr algn="ctr"/>
            <a:r>
              <a:rPr lang="en-US" altLang="ja-JP" sz="2000" b="1" dirty="0">
                <a:solidFill>
                  <a:srgbClr val="FF0066"/>
                </a:solidFill>
                <a:latin typeface="Times New Roman" pitchFamily="18" charset="0"/>
                <a:ea typeface="ＭＳ 明朝" pitchFamily="17" charset="-128"/>
                <a:cs typeface="Times New Roman" pitchFamily="18" charset="0"/>
              </a:rPr>
              <a:t>1002</a:t>
            </a:r>
            <a:endParaRPr kumimoji="1" lang="ja-JP" altLang="en-US" sz="2000" b="1" dirty="0">
              <a:solidFill>
                <a:srgbClr val="FF0066"/>
              </a:solidFill>
              <a:latin typeface="Times New Roman" pitchFamily="18" charset="0"/>
              <a:ea typeface="ＭＳ 明朝" pitchFamily="17" charset="-128"/>
              <a:cs typeface="Times New Roman" pitchFamily="18" charset="0"/>
            </a:endParaRPr>
          </a:p>
        </p:txBody>
      </p:sp>
      <p:sp>
        <p:nvSpPr>
          <p:cNvPr id="42" name="テキスト ボックス 41"/>
          <p:cNvSpPr txBox="1"/>
          <p:nvPr/>
        </p:nvSpPr>
        <p:spPr>
          <a:xfrm>
            <a:off x="7462305" y="5917342"/>
            <a:ext cx="854111" cy="584775"/>
          </a:xfrm>
          <a:prstGeom prst="rect">
            <a:avLst/>
          </a:prstGeom>
          <a:noFill/>
        </p:spPr>
        <p:txBody>
          <a:bodyPr wrap="square" rtlCol="0">
            <a:spAutoFit/>
          </a:bodyPr>
          <a:lstStyle/>
          <a:p>
            <a:pPr algn="ctr"/>
            <a:r>
              <a:rPr lang="ja-JP" altLang="en-US" sz="1600" b="1" dirty="0">
                <a:latin typeface="Times New Roman" pitchFamily="18" charset="0"/>
                <a:ea typeface="ＭＳ 明朝" pitchFamily="17" charset="-128"/>
                <a:cs typeface="Times New Roman" pitchFamily="18" charset="0"/>
              </a:rPr>
              <a:t>コム</a:t>
            </a:r>
            <a:r>
              <a:rPr lang="ja-JP" altLang="en-US" sz="1600" b="1" dirty="0" smtClean="0">
                <a:latin typeface="Times New Roman" pitchFamily="18" charset="0"/>
                <a:ea typeface="ＭＳ 明朝" pitchFamily="17" charset="-128"/>
                <a:cs typeface="Times New Roman" pitchFamily="18" charset="0"/>
              </a:rPr>
              <a:t>の</a:t>
            </a:r>
            <a:endParaRPr lang="en-US" altLang="ja-JP" sz="1600" b="1" dirty="0" smtClean="0">
              <a:latin typeface="Times New Roman" pitchFamily="18" charset="0"/>
              <a:ea typeface="ＭＳ 明朝" pitchFamily="17" charset="-128"/>
              <a:cs typeface="Times New Roman" pitchFamily="18" charset="0"/>
            </a:endParaRPr>
          </a:p>
          <a:p>
            <a:pPr algn="ctr"/>
            <a:r>
              <a:rPr lang="ja-JP" altLang="en-US" sz="1600" b="1" dirty="0" smtClean="0">
                <a:latin typeface="Times New Roman" pitchFamily="18" charset="0"/>
                <a:ea typeface="ＭＳ 明朝" pitchFamily="17" charset="-128"/>
                <a:cs typeface="Times New Roman" pitchFamily="18" charset="0"/>
              </a:rPr>
              <a:t>次数</a:t>
            </a:r>
            <a:endParaRPr kumimoji="1" lang="en-US" altLang="ja-JP" sz="1600" b="1" dirty="0" smtClean="0">
              <a:latin typeface="Times New Roman" pitchFamily="18" charset="0"/>
              <a:ea typeface="ＭＳ 明朝" pitchFamily="17" charset="-128"/>
              <a:cs typeface="Times New Roman" pitchFamily="18" charset="0"/>
            </a:endParaRPr>
          </a:p>
        </p:txBody>
      </p:sp>
      <p:cxnSp>
        <p:nvCxnSpPr>
          <p:cNvPr id="50" name="直線コネクタ 49"/>
          <p:cNvCxnSpPr/>
          <p:nvPr/>
        </p:nvCxnSpPr>
        <p:spPr>
          <a:xfrm>
            <a:off x="2235489" y="6041126"/>
            <a:ext cx="2" cy="484218"/>
          </a:xfrm>
          <a:prstGeom prst="line">
            <a:avLst/>
          </a:prstGeom>
          <a:ln w="76200">
            <a:solidFill>
              <a:srgbClr val="FF0066"/>
            </a:solidFill>
          </a:ln>
        </p:spPr>
        <p:style>
          <a:lnRef idx="1">
            <a:schemeClr val="dk1"/>
          </a:lnRef>
          <a:fillRef idx="0">
            <a:schemeClr val="dk1"/>
          </a:fillRef>
          <a:effectRef idx="0">
            <a:schemeClr val="dk1"/>
          </a:effectRef>
          <a:fontRef idx="minor">
            <a:schemeClr val="tx1"/>
          </a:fontRef>
        </p:style>
      </p:cxnSp>
      <p:cxnSp>
        <p:nvCxnSpPr>
          <p:cNvPr id="51" name="直線コネクタ 50"/>
          <p:cNvCxnSpPr/>
          <p:nvPr/>
        </p:nvCxnSpPr>
        <p:spPr>
          <a:xfrm>
            <a:off x="3387619" y="6041126"/>
            <a:ext cx="0" cy="484218"/>
          </a:xfrm>
          <a:prstGeom prst="line">
            <a:avLst/>
          </a:prstGeom>
          <a:ln w="76200">
            <a:solidFill>
              <a:srgbClr val="FF0066"/>
            </a:solidFill>
          </a:ln>
        </p:spPr>
        <p:style>
          <a:lnRef idx="1">
            <a:schemeClr val="dk1"/>
          </a:lnRef>
          <a:fillRef idx="0">
            <a:schemeClr val="dk1"/>
          </a:fillRef>
          <a:effectRef idx="0">
            <a:schemeClr val="dk1"/>
          </a:effectRef>
          <a:fontRef idx="minor">
            <a:schemeClr val="tx1"/>
          </a:fontRef>
        </p:style>
      </p:cxnSp>
      <p:cxnSp>
        <p:nvCxnSpPr>
          <p:cNvPr id="52" name="直線コネクタ 51"/>
          <p:cNvCxnSpPr/>
          <p:nvPr/>
        </p:nvCxnSpPr>
        <p:spPr>
          <a:xfrm>
            <a:off x="5907895" y="6041126"/>
            <a:ext cx="2" cy="484218"/>
          </a:xfrm>
          <a:prstGeom prst="line">
            <a:avLst/>
          </a:prstGeom>
          <a:ln w="76200">
            <a:solidFill>
              <a:srgbClr val="FF0066"/>
            </a:solidFill>
          </a:ln>
        </p:spPr>
        <p:style>
          <a:lnRef idx="1">
            <a:schemeClr val="dk1"/>
          </a:lnRef>
          <a:fillRef idx="0">
            <a:schemeClr val="dk1"/>
          </a:fillRef>
          <a:effectRef idx="0">
            <a:schemeClr val="dk1"/>
          </a:effectRef>
          <a:fontRef idx="minor">
            <a:schemeClr val="tx1"/>
          </a:fontRef>
        </p:style>
      </p:cxnSp>
      <p:sp>
        <p:nvSpPr>
          <p:cNvPr id="53" name="テキスト ボックス 52"/>
          <p:cNvSpPr txBox="1"/>
          <p:nvPr/>
        </p:nvSpPr>
        <p:spPr>
          <a:xfrm>
            <a:off x="1699438" y="6485274"/>
            <a:ext cx="1112115" cy="400110"/>
          </a:xfrm>
          <a:prstGeom prst="rect">
            <a:avLst/>
          </a:prstGeom>
          <a:noFill/>
        </p:spPr>
        <p:txBody>
          <a:bodyPr wrap="square" rtlCol="0">
            <a:spAutoFit/>
          </a:bodyPr>
          <a:lstStyle/>
          <a:p>
            <a:pPr algn="ctr"/>
            <a:r>
              <a:rPr lang="en-US" altLang="ja-JP" sz="2000" b="1" dirty="0">
                <a:solidFill>
                  <a:srgbClr val="FF0066"/>
                </a:solidFill>
                <a:latin typeface="Times New Roman" pitchFamily="18" charset="0"/>
                <a:ea typeface="ＭＳ 明朝" pitchFamily="17" charset="-128"/>
                <a:cs typeface="Times New Roman" pitchFamily="18" charset="0"/>
              </a:rPr>
              <a:t>998</a:t>
            </a:r>
            <a:endParaRPr kumimoji="1" lang="en-US" altLang="ja-JP" sz="2000" b="1" dirty="0" smtClean="0">
              <a:solidFill>
                <a:srgbClr val="FF0066"/>
              </a:solidFill>
              <a:latin typeface="Times New Roman" pitchFamily="18" charset="0"/>
              <a:ea typeface="ＭＳ 明朝" pitchFamily="17" charset="-128"/>
              <a:cs typeface="Times New Roman" pitchFamily="18" charset="0"/>
            </a:endParaRPr>
          </a:p>
        </p:txBody>
      </p:sp>
      <p:grpSp>
        <p:nvGrpSpPr>
          <p:cNvPr id="73" name="グループ化 72"/>
          <p:cNvGrpSpPr/>
          <p:nvPr/>
        </p:nvGrpSpPr>
        <p:grpSpPr>
          <a:xfrm>
            <a:off x="6561322" y="5549170"/>
            <a:ext cx="818990" cy="1029339"/>
            <a:chOff x="4329074" y="5549170"/>
            <a:chExt cx="818990" cy="1029339"/>
          </a:xfrm>
        </p:grpSpPr>
        <p:cxnSp>
          <p:nvCxnSpPr>
            <p:cNvPr id="74" name="直線コネクタ 73"/>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5" name="テキスト ボックス 74"/>
                <p:cNvSpPr txBox="1"/>
                <p:nvPr/>
              </p:nvSpPr>
              <p:spPr>
                <a:xfrm>
                  <a:off x="4329074" y="5549170"/>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75" name="テキスト ボックス 74"/>
                <p:cNvSpPr txBox="1">
                  <a:spLocks noRot="1" noChangeAspect="1" noMove="1" noResize="1" noEditPoints="1" noAdjustHandles="1" noChangeArrowheads="1" noChangeShapeType="1" noTextEdit="1"/>
                </p:cNvSpPr>
                <p:nvPr/>
              </p:nvSpPr>
              <p:spPr>
                <a:xfrm>
                  <a:off x="4329074" y="5549170"/>
                  <a:ext cx="818990" cy="400110"/>
                </a:xfrm>
                <a:prstGeom prst="rect">
                  <a:avLst/>
                </a:prstGeom>
                <a:blipFill rotWithShape="1">
                  <a:blip r:embed="rId5"/>
                  <a:stretch>
                    <a:fillRect b="-1515"/>
                  </a:stretch>
                </a:blipFill>
                <a:ln>
                  <a:noFill/>
                </a:ln>
              </p:spPr>
              <p:txBody>
                <a:bodyPr/>
                <a:lstStyle/>
                <a:p>
                  <a:r>
                    <a:rPr lang="ja-JP" altLang="en-US">
                      <a:noFill/>
                    </a:rPr>
                    <a:t> </a:t>
                  </a:r>
                </a:p>
              </p:txBody>
            </p:sp>
          </mc:Fallback>
        </mc:AlternateContent>
      </p:grpSp>
      <p:grpSp>
        <p:nvGrpSpPr>
          <p:cNvPr id="76" name="グループ化 75"/>
          <p:cNvGrpSpPr/>
          <p:nvPr/>
        </p:nvGrpSpPr>
        <p:grpSpPr>
          <a:xfrm>
            <a:off x="1952810" y="5517232"/>
            <a:ext cx="818990" cy="1008112"/>
            <a:chOff x="4329074" y="5570397"/>
            <a:chExt cx="818990" cy="1008112"/>
          </a:xfrm>
        </p:grpSpPr>
        <p:cxnSp>
          <p:nvCxnSpPr>
            <p:cNvPr id="77" name="直線コネクタ 76"/>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8" name="テキスト ボックス 77"/>
                <p:cNvSpPr txBox="1"/>
                <p:nvPr/>
              </p:nvSpPr>
              <p:spPr>
                <a:xfrm>
                  <a:off x="4329074" y="5570397"/>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78" name="テキスト ボックス 77"/>
                <p:cNvSpPr txBox="1">
                  <a:spLocks noRot="1" noChangeAspect="1" noMove="1" noResize="1" noEditPoints="1" noAdjustHandles="1" noChangeArrowheads="1" noChangeShapeType="1" noTextEdit="1"/>
                </p:cNvSpPr>
                <p:nvPr/>
              </p:nvSpPr>
              <p:spPr>
                <a:xfrm>
                  <a:off x="4329074" y="5570397"/>
                  <a:ext cx="818990" cy="400110"/>
                </a:xfrm>
                <a:prstGeom prst="rect">
                  <a:avLst/>
                </a:prstGeom>
                <a:blipFill rotWithShape="1">
                  <a:blip r:embed="rId6"/>
                  <a:stretch>
                    <a:fillRect b="-1515"/>
                  </a:stretch>
                </a:blipFill>
                <a:ln>
                  <a:noFill/>
                </a:ln>
              </p:spPr>
              <p:txBody>
                <a:bodyPr/>
                <a:lstStyle/>
                <a:p>
                  <a:r>
                    <a:rPr lang="ja-JP" altLang="en-US">
                      <a:noFill/>
                    </a:rPr>
                    <a:t> </a:t>
                  </a:r>
                </a:p>
              </p:txBody>
            </p:sp>
          </mc:Fallback>
        </mc:AlternateContent>
      </p:grpSp>
      <p:cxnSp>
        <p:nvCxnSpPr>
          <p:cNvPr id="11288" name="直線矢印コネクタ 11287"/>
          <p:cNvCxnSpPr/>
          <p:nvPr/>
        </p:nvCxnSpPr>
        <p:spPr bwMode="auto">
          <a:xfrm>
            <a:off x="5043799" y="5949280"/>
            <a:ext cx="1616433" cy="0"/>
          </a:xfrm>
          <a:prstGeom prst="straightConnector1">
            <a:avLst/>
          </a:prstGeom>
          <a:noFill/>
          <a:ln w="76200" cap="flat" cmpd="sng" algn="ctr">
            <a:solidFill>
              <a:schemeClr val="tx1"/>
            </a:solidFill>
            <a:prstDash val="solid"/>
            <a:round/>
            <a:headEnd type="none" w="med" len="med"/>
            <a:tailEnd type="arrow"/>
          </a:ln>
          <a:effectLst/>
        </p:spPr>
      </p:cxnSp>
      <p:cxnSp>
        <p:nvCxnSpPr>
          <p:cNvPr id="101" name="直線矢印コネクタ 100"/>
          <p:cNvCxnSpPr/>
          <p:nvPr/>
        </p:nvCxnSpPr>
        <p:spPr bwMode="auto">
          <a:xfrm flipH="1">
            <a:off x="2627784" y="5949280"/>
            <a:ext cx="4032449" cy="0"/>
          </a:xfrm>
          <a:prstGeom prst="straightConnector1">
            <a:avLst/>
          </a:prstGeom>
          <a:noFill/>
          <a:ln w="76200" cap="flat" cmpd="sng" algn="ctr">
            <a:solidFill>
              <a:schemeClr val="tx1"/>
            </a:solidFill>
            <a:prstDash val="solid"/>
            <a:round/>
            <a:headEnd type="none" w="med" len="med"/>
            <a:tailEnd type="arrow"/>
          </a:ln>
          <a:effectLst/>
        </p:spPr>
      </p:cxnSp>
      <p:sp>
        <p:nvSpPr>
          <p:cNvPr id="19" name="コンテンツ プレースホルダー 3"/>
          <p:cNvSpPr txBox="1">
            <a:spLocks/>
          </p:cNvSpPr>
          <p:nvPr/>
        </p:nvSpPr>
        <p:spPr>
          <a:xfrm>
            <a:off x="251520" y="5688632"/>
            <a:ext cx="8712968" cy="1124744"/>
          </a:xfrm>
          <a:prstGeom prst="rect">
            <a:avLst/>
          </a:prstGeom>
          <a:solidFill>
            <a:srgbClr val="FFFF29"/>
          </a:solidFill>
          <a:ln w="25400">
            <a:noFill/>
          </a:ln>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FontTx/>
              <a:buNone/>
            </a:pPr>
            <a:r>
              <a:rPr lang="ja-JP" altLang="en-US" b="1" kern="0" dirty="0" smtClean="0">
                <a:solidFill>
                  <a:srgbClr val="FF0000"/>
                </a:solidFill>
              </a:rPr>
              <a:t>次数が変わるような</a:t>
            </a:r>
            <a:r>
              <a:rPr lang="en-US" altLang="ja-JP" b="1" kern="0" dirty="0" smtClean="0">
                <a:solidFill>
                  <a:srgbClr val="FF0000"/>
                </a:solidFill>
              </a:rPr>
              <a:t>CW-THz</a:t>
            </a:r>
            <a:r>
              <a:rPr lang="ja-JP" altLang="en-US" b="1" kern="0" dirty="0" smtClean="0">
                <a:solidFill>
                  <a:srgbClr val="FF0000"/>
                </a:solidFill>
              </a:rPr>
              <a:t>波の変化も</a:t>
            </a:r>
            <a:endParaRPr lang="en-US" altLang="ja-JP" b="1" kern="0" dirty="0" smtClean="0">
              <a:solidFill>
                <a:srgbClr val="FF0000"/>
              </a:solidFill>
            </a:endParaRPr>
          </a:p>
          <a:p>
            <a:pPr marL="0" indent="0" algn="ctr">
              <a:buFontTx/>
              <a:buNone/>
            </a:pPr>
            <a:r>
              <a:rPr lang="ja-JP" altLang="en-US" b="1" kern="0" dirty="0" smtClean="0">
                <a:solidFill>
                  <a:srgbClr val="FF0000"/>
                </a:solidFill>
              </a:rPr>
              <a:t>リアルタイムで計測可能</a:t>
            </a:r>
            <a:r>
              <a:rPr lang="en-US" altLang="ja-JP" b="1" kern="0" dirty="0" smtClean="0">
                <a:solidFill>
                  <a:srgbClr val="FF0000"/>
                </a:solidFill>
              </a:rPr>
              <a:t>!</a:t>
            </a:r>
            <a:endParaRPr lang="ja-JP" altLang="en-US" b="1" kern="0" dirty="0">
              <a:solidFill>
                <a:srgbClr val="FF0000"/>
              </a:solidFill>
            </a:endParaRPr>
          </a:p>
        </p:txBody>
      </p:sp>
    </p:spTree>
    <p:extLst>
      <p:ext uri="{BB962C8B-B14F-4D97-AF65-F5344CB8AC3E}">
        <p14:creationId xmlns:p14="http://schemas.microsoft.com/office/powerpoint/2010/main" val="402382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accel="11000" decel="15000" autoRev="1" fill="hold" nodeType="clickEffect">
                                  <p:stCondLst>
                                    <p:cond delay="0"/>
                                  </p:stCondLst>
                                  <p:endCondLst>
                                    <p:cond evt="onNext" delay="0">
                                      <p:tgtEl>
                                        <p:sldTgt/>
                                      </p:tgtEl>
                                    </p:cond>
                                  </p:endCondLst>
                                  <p:childTnLst>
                                    <p:animMotion origin="layout" path="M -1.11111E-6 -4.07031E-6 L 0.0132 0.00139 " pathEditMode="relative" rAng="0" ptsTypes="AA">
                                      <p:cBhvr>
                                        <p:cTn id="6" dur="200" fill="hold"/>
                                        <p:tgtEl>
                                          <p:spTgt spid="11269"/>
                                        </p:tgtEl>
                                        <p:attrNameLst>
                                          <p:attrName>ppt_x</p:attrName>
                                          <p:attrName>ppt_y</p:attrName>
                                        </p:attrNameLst>
                                      </p:cBhvr>
                                      <p:rCtr x="66000" y="690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par>
                                <p:cTn id="12" presetID="10" presetClass="exit" presetSubtype="0" fill="hold" nodeType="withEffect">
                                  <p:stCondLst>
                                    <p:cond delay="0"/>
                                  </p:stCondLst>
                                  <p:childTnLst>
                                    <p:animEffect transition="out" filter="fade">
                                      <p:cBhvr>
                                        <p:cTn id="13" dur="500"/>
                                        <p:tgtEl>
                                          <p:spTgt spid="11269"/>
                                        </p:tgtEl>
                                      </p:cBhvr>
                                    </p:animEffect>
                                    <p:set>
                                      <p:cBhvr>
                                        <p:cTn id="14" dur="1" fill="hold">
                                          <p:stCondLst>
                                            <p:cond delay="499"/>
                                          </p:stCondLst>
                                        </p:cTn>
                                        <p:tgtEl>
                                          <p:spTgt spid="11269"/>
                                        </p:tgtEl>
                                        <p:attrNameLst>
                                          <p:attrName>style.visibility</p:attrName>
                                        </p:attrNameLst>
                                      </p:cBhvr>
                                      <p:to>
                                        <p:strVal val="hidden"/>
                                      </p:to>
                                    </p:set>
                                  </p:childTnLst>
                                </p:cTn>
                              </p:par>
                              <p:par>
                                <p:cTn id="15" presetID="63" presetClass="path" presetSubtype="0" repeatCount="indefinite" accel="11000" decel="15000" autoRev="1" fill="hold" nodeType="withEffect">
                                  <p:stCondLst>
                                    <p:cond delay="0"/>
                                  </p:stCondLst>
                                  <p:endCondLst>
                                    <p:cond evt="onNext" delay="0">
                                      <p:tgtEl>
                                        <p:sldTgt/>
                                      </p:tgtEl>
                                    </p:cond>
                                  </p:endCondLst>
                                  <p:childTnLst>
                                    <p:animMotion origin="layout" path="M -1.11111E-6 -4.07031E-6 L 0.0132 0.00139 " pathEditMode="relative" rAng="0" ptsTypes="AA">
                                      <p:cBhvr>
                                        <p:cTn id="16" dur="200" fill="hold"/>
                                        <p:tgtEl>
                                          <p:spTgt spid="73"/>
                                        </p:tgtEl>
                                        <p:attrNameLst>
                                          <p:attrName>ppt_x</p:attrName>
                                          <p:attrName>ppt_y</p:attrName>
                                        </p:attrNameLst>
                                      </p:cBhvr>
                                      <p:rCtr x="66000" y="6900"/>
                                    </p:animMotion>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288"/>
                                        </p:tgtEl>
                                        <p:attrNameLst>
                                          <p:attrName>style.visibility</p:attrName>
                                        </p:attrNameLst>
                                      </p:cBhvr>
                                      <p:to>
                                        <p:strVal val="visible"/>
                                      </p:to>
                                    </p:set>
                                    <p:animEffect transition="in" filter="fade">
                                      <p:cBhvr>
                                        <p:cTn id="22" dur="500"/>
                                        <p:tgtEl>
                                          <p:spTgt spid="112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par>
                                <p:cTn id="28" presetID="63" presetClass="path" presetSubtype="0" repeatCount="indefinite" accel="11000" decel="15000" autoRev="1" fill="hold" nodeType="withEffect">
                                  <p:stCondLst>
                                    <p:cond delay="0"/>
                                  </p:stCondLst>
                                  <p:endCondLst>
                                    <p:cond evt="onNext" delay="0">
                                      <p:tgtEl>
                                        <p:sldTgt/>
                                      </p:tgtEl>
                                    </p:cond>
                                  </p:endCondLst>
                                  <p:childTnLst>
                                    <p:animMotion origin="layout" path="M -1.11111E-6 -4.07031E-6 L 0.0132 0.00139 " pathEditMode="relative" rAng="0" ptsTypes="AA">
                                      <p:cBhvr>
                                        <p:cTn id="29" dur="200" fill="hold"/>
                                        <p:tgtEl>
                                          <p:spTgt spid="76"/>
                                        </p:tgtEl>
                                        <p:attrNameLst>
                                          <p:attrName>ppt_x</p:attrName>
                                          <p:attrName>ppt_y</p:attrName>
                                        </p:attrNameLst>
                                      </p:cBhvr>
                                      <p:rCtr x="66000" y="6900"/>
                                    </p:animMotion>
                                  </p:childTnLst>
                                </p:cTn>
                              </p:par>
                              <p:par>
                                <p:cTn id="30" presetID="10" presetClass="exit" presetSubtype="0" fill="hold" nodeType="withEffect">
                                  <p:stCondLst>
                                    <p:cond delay="0"/>
                                  </p:stCondLst>
                                  <p:childTnLst>
                                    <p:animEffect transition="out" filter="fade">
                                      <p:cBhvr>
                                        <p:cTn id="31" dur="500"/>
                                        <p:tgtEl>
                                          <p:spTgt spid="73"/>
                                        </p:tgtEl>
                                      </p:cBhvr>
                                    </p:animEffect>
                                    <p:set>
                                      <p:cBhvr>
                                        <p:cTn id="32" dur="1" fill="hold">
                                          <p:stCondLst>
                                            <p:cond delay="499"/>
                                          </p:stCondLst>
                                        </p:cTn>
                                        <p:tgtEl>
                                          <p:spTgt spid="7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xit" presetSubtype="0" fill="hold" nodeType="withEffect">
                                  <p:stCondLst>
                                    <p:cond delay="0"/>
                                  </p:stCondLst>
                                  <p:childTnLst>
                                    <p:animEffect transition="out" filter="fade">
                                      <p:cBhvr>
                                        <p:cTn id="37" dur="500"/>
                                        <p:tgtEl>
                                          <p:spTgt spid="11288"/>
                                        </p:tgtEl>
                                      </p:cBhvr>
                                    </p:animEffect>
                                    <p:set>
                                      <p:cBhvr>
                                        <p:cTn id="38" dur="1" fill="hold">
                                          <p:stCondLst>
                                            <p:cond delay="499"/>
                                          </p:stCondLst>
                                        </p:cTn>
                                        <p:tgtEl>
                                          <p:spTgt spid="11288"/>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01"/>
                                        </p:tgtEl>
                                        <p:attrNameLst>
                                          <p:attrName>style.visibility</p:attrName>
                                        </p:attrNameLst>
                                      </p:cBhvr>
                                      <p:to>
                                        <p:strVal val="visible"/>
                                      </p:to>
                                    </p:set>
                                    <p:animEffect transition="in" filter="fade">
                                      <p:cBhvr>
                                        <p:cTn id="41" dur="500"/>
                                        <p:tgtEl>
                                          <p:spTgt spid="10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5" name="Picture 83" descr="C:\Users\hayashi\Desktop\実験\M1\データ\11-9\11-9 周波数計測 80-110GHz.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58" y="1664339"/>
            <a:ext cx="6103926" cy="4140926"/>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107504" y="620688"/>
            <a:ext cx="9144000" cy="648072"/>
          </a:xfrm>
        </p:spPr>
        <p:txBody>
          <a:bodyPr/>
          <a:lstStyle/>
          <a:p>
            <a:r>
              <a:rPr kumimoji="1" lang="ja-JP" altLang="en-US" dirty="0" smtClean="0"/>
              <a:t>絶対周波数計測の実験確度</a:t>
            </a:r>
            <a:endParaRPr kumimoji="1" lang="ja-JP" altLang="en-US" dirty="0"/>
          </a:p>
        </p:txBody>
      </p:sp>
      <p:sp>
        <p:nvSpPr>
          <p:cNvPr id="12" name="Rectangle 1110"/>
          <p:cNvSpPr>
            <a:spLocks noChangeArrowheads="1"/>
          </p:cNvSpPr>
          <p:nvPr/>
        </p:nvSpPr>
        <p:spPr bwMode="auto">
          <a:xfrm>
            <a:off x="1475656" y="6093296"/>
            <a:ext cx="5904656" cy="584775"/>
          </a:xfrm>
          <a:prstGeom prst="rect">
            <a:avLst/>
          </a:prstGeom>
          <a:solidFill>
            <a:srgbClr val="FFFF00"/>
          </a:solidFill>
          <a:ln>
            <a:noFill/>
          </a:ln>
          <a:extLst/>
        </p:spPr>
        <p:txBody>
          <a:bodyPr wrap="square">
            <a:spAutoFit/>
          </a:bodyPr>
          <a:lstStyle/>
          <a:p>
            <a:pPr algn="ctr"/>
            <a:r>
              <a:rPr lang="ja-JP" altLang="en-US" sz="3200" b="1" dirty="0">
                <a:solidFill>
                  <a:srgbClr val="FF0000"/>
                </a:solidFill>
                <a:latin typeface="Arial" charset="0"/>
              </a:rPr>
              <a:t>本実験で</a:t>
            </a:r>
            <a:r>
              <a:rPr lang="ja-JP" altLang="en-US" sz="3200" b="1" dirty="0" smtClean="0">
                <a:solidFill>
                  <a:srgbClr val="FF0000"/>
                </a:solidFill>
                <a:latin typeface="Arial" charset="0"/>
              </a:rPr>
              <a:t>の平均確度</a:t>
            </a:r>
            <a:r>
              <a:rPr lang="en-US" altLang="ja-JP" sz="3200" b="1" dirty="0" smtClean="0">
                <a:solidFill>
                  <a:srgbClr val="FF0000"/>
                </a:solidFill>
                <a:latin typeface="Arial" charset="0"/>
              </a:rPr>
              <a:t>=3.9*10</a:t>
            </a:r>
            <a:r>
              <a:rPr lang="en-US" altLang="ja-JP" sz="3200" b="1" baseline="30000" dirty="0" smtClean="0">
                <a:solidFill>
                  <a:srgbClr val="FF0000"/>
                </a:solidFill>
                <a:latin typeface="Arial" charset="0"/>
              </a:rPr>
              <a:t>-13</a:t>
            </a:r>
            <a:endParaRPr lang="en-US" altLang="ja-JP" sz="3200" b="1" dirty="0">
              <a:solidFill>
                <a:srgbClr val="FF0000"/>
              </a:solidFill>
              <a:latin typeface="Arial" charset="0"/>
            </a:endParaRPr>
          </a:p>
        </p:txBody>
      </p:sp>
      <p:graphicFrame>
        <p:nvGraphicFramePr>
          <p:cNvPr id="10" name="Object 3"/>
          <p:cNvGraphicFramePr>
            <a:graphicFrameLocks noChangeAspect="1"/>
          </p:cNvGraphicFramePr>
          <p:nvPr>
            <p:extLst>
              <p:ext uri="{D42A27DB-BD31-4B8C-83A1-F6EECF244321}">
                <p14:modId xmlns:p14="http://schemas.microsoft.com/office/powerpoint/2010/main" val="3978379599"/>
              </p:ext>
            </p:extLst>
          </p:nvPr>
        </p:nvGraphicFramePr>
        <p:xfrm>
          <a:off x="5921244" y="2492896"/>
          <a:ext cx="3187260" cy="1080120"/>
        </p:xfrm>
        <a:graphic>
          <a:graphicData uri="http://schemas.openxmlformats.org/presentationml/2006/ole">
            <mc:AlternateContent xmlns:mc="http://schemas.openxmlformats.org/markup-compatibility/2006">
              <mc:Choice xmlns:v="urn:schemas-microsoft-com:vml" Requires="v">
                <p:oleObj spid="_x0000_s3377" name="数式" r:id="rId5" imgW="1358900" imgH="482600" progId="Equation.3">
                  <p:embed/>
                </p:oleObj>
              </mc:Choice>
              <mc:Fallback>
                <p:oleObj name="数式" r:id="rId5" imgW="1358900" imgH="482600" progId="Equation.3">
                  <p:embed/>
                  <p:pic>
                    <p:nvPicPr>
                      <p:cNvPr id="0" name=""/>
                      <p:cNvPicPr>
                        <a:picLocks noChangeAspect="1" noChangeArrowheads="1"/>
                      </p:cNvPicPr>
                      <p:nvPr/>
                    </p:nvPicPr>
                    <p:blipFill>
                      <a:blip r:embed="rId6"/>
                      <a:srcRect/>
                      <a:stretch>
                        <a:fillRect/>
                      </a:stretch>
                    </p:blipFill>
                    <p:spPr bwMode="auto">
                      <a:xfrm>
                        <a:off x="5921244" y="2492896"/>
                        <a:ext cx="3187260" cy="1080120"/>
                      </a:xfrm>
                      <a:prstGeom prst="rect">
                        <a:avLst/>
                      </a:prstGeom>
                      <a:solidFill>
                        <a:srgbClr val="CCFFCC"/>
                      </a:solidFill>
                      <a:ln>
                        <a:noFill/>
                      </a:ln>
                      <a:extLst/>
                    </p:spPr>
                  </p:pic>
                </p:oleObj>
              </mc:Fallback>
            </mc:AlternateContent>
          </a:graphicData>
        </a:graphic>
      </p:graphicFrame>
      <p:sp>
        <p:nvSpPr>
          <p:cNvPr id="8" name="テキスト ボックス 7"/>
          <p:cNvSpPr txBox="1"/>
          <p:nvPr/>
        </p:nvSpPr>
        <p:spPr>
          <a:xfrm>
            <a:off x="6027796" y="3789040"/>
            <a:ext cx="3008700" cy="1938992"/>
          </a:xfrm>
          <a:prstGeom prst="rect">
            <a:avLst/>
          </a:prstGeom>
          <a:solidFill>
            <a:srgbClr val="CCFFCC"/>
          </a:solidFill>
        </p:spPr>
        <p:txBody>
          <a:bodyPr wrap="square" rtlCol="0">
            <a:spAutoFit/>
          </a:bodyPr>
          <a:lstStyle/>
          <a:p>
            <a:r>
              <a:rPr kumimoji="1" lang="en-US" altLang="ja-JP" sz="2400" dirty="0" smtClean="0"/>
              <a:t>∆f</a:t>
            </a:r>
            <a:r>
              <a:rPr kumimoji="1" lang="en-US" altLang="ja-JP" sz="2400" baseline="-25000" dirty="0" smtClean="0"/>
              <a:t>rep1 </a:t>
            </a:r>
            <a:r>
              <a:rPr kumimoji="1" lang="en-US" altLang="ja-JP" sz="2400" dirty="0" smtClean="0"/>
              <a:t>= 120µHz</a:t>
            </a:r>
          </a:p>
          <a:p>
            <a:r>
              <a:rPr lang="en-US" altLang="ja-JP" sz="2400" dirty="0"/>
              <a:t>∆</a:t>
            </a:r>
            <a:r>
              <a:rPr lang="en-US" altLang="ja-JP" sz="2400" dirty="0" smtClean="0"/>
              <a:t>f</a:t>
            </a:r>
            <a:r>
              <a:rPr lang="en-US" altLang="ja-JP" sz="2400" baseline="-25000" dirty="0" smtClean="0"/>
              <a:t>beat1 </a:t>
            </a:r>
            <a:r>
              <a:rPr lang="en-US" altLang="ja-JP" sz="2400" dirty="0" smtClean="0"/>
              <a:t>= 21mHz</a:t>
            </a:r>
          </a:p>
          <a:p>
            <a:r>
              <a:rPr lang="en-US" altLang="ja-JP" sz="2400" dirty="0" smtClean="0"/>
              <a:t>m = 800~1100</a:t>
            </a:r>
            <a:endParaRPr lang="en-US" altLang="ja-JP" sz="2400" dirty="0"/>
          </a:p>
          <a:p>
            <a:r>
              <a:rPr lang="ja-JP" altLang="en-US" sz="2400" dirty="0" smtClean="0"/>
              <a:t>　　　</a:t>
            </a:r>
            <a:r>
              <a:rPr lang="en-US" altLang="ja-JP" sz="2400" b="1" dirty="0" smtClean="0"/>
              <a:t>↓</a:t>
            </a:r>
            <a:endParaRPr lang="ja-JP" altLang="en-US" sz="2400" b="1" dirty="0"/>
          </a:p>
          <a:p>
            <a:r>
              <a:rPr lang="en-US" altLang="ja-JP" sz="2400" dirty="0"/>
              <a:t>∆</a:t>
            </a:r>
            <a:r>
              <a:rPr lang="en-US" altLang="ja-JP" sz="2400" dirty="0" err="1" smtClean="0"/>
              <a:t>f</a:t>
            </a:r>
            <a:r>
              <a:rPr lang="en-US" altLang="ja-JP" sz="2400" baseline="-25000" dirty="0" err="1" smtClean="0"/>
              <a:t>THz</a:t>
            </a:r>
            <a:r>
              <a:rPr lang="en-US" altLang="ja-JP" sz="2400" baseline="-25000" dirty="0" smtClean="0"/>
              <a:t> </a:t>
            </a:r>
            <a:r>
              <a:rPr lang="en-US" altLang="ja-JP" sz="2400" dirty="0"/>
              <a:t>= </a:t>
            </a:r>
            <a:r>
              <a:rPr lang="en-US" altLang="ja-JP" sz="2400" dirty="0" smtClean="0"/>
              <a:t>117~153mHz</a:t>
            </a:r>
            <a:endParaRPr lang="en-US" altLang="ja-JP" sz="2400" dirty="0"/>
          </a:p>
        </p:txBody>
      </p:sp>
      <p:sp>
        <p:nvSpPr>
          <p:cNvPr id="11" name="テキスト ボックス 10"/>
          <p:cNvSpPr txBox="1"/>
          <p:nvPr/>
        </p:nvSpPr>
        <p:spPr>
          <a:xfrm>
            <a:off x="6067413" y="1844824"/>
            <a:ext cx="2969083" cy="461665"/>
          </a:xfrm>
          <a:prstGeom prst="rect">
            <a:avLst/>
          </a:prstGeom>
          <a:solidFill>
            <a:schemeClr val="accent1">
              <a:lumMod val="20000"/>
              <a:lumOff val="80000"/>
            </a:schemeClr>
          </a:solidFill>
        </p:spPr>
        <p:txBody>
          <a:bodyPr wrap="none" rtlCol="0">
            <a:spAutoFit/>
          </a:bodyPr>
          <a:lstStyle/>
          <a:p>
            <a:pPr algn="ctr"/>
            <a:r>
              <a:rPr kumimoji="1" lang="ja-JP" altLang="en-US" sz="2400" b="1" dirty="0" smtClean="0"/>
              <a:t>測定誤差の見積もり</a:t>
            </a:r>
            <a:endParaRPr kumimoji="1" lang="ja-JP" altLang="en-US" sz="2400" b="1" dirty="0"/>
          </a:p>
        </p:txBody>
      </p:sp>
    </p:spTree>
    <p:extLst>
      <p:ext uri="{BB962C8B-B14F-4D97-AF65-F5344CB8AC3E}">
        <p14:creationId xmlns:p14="http://schemas.microsoft.com/office/powerpoint/2010/main" val="763678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515144"/>
          </a:xfrm>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323528" y="4005064"/>
            <a:ext cx="8496944" cy="2664296"/>
          </a:xfrm>
          <a:solidFill>
            <a:srgbClr val="FFFF29"/>
          </a:solidFill>
          <a:ln w="38100">
            <a:solidFill>
              <a:schemeClr val="tx1"/>
            </a:solidFill>
          </a:ln>
        </p:spPr>
        <p:txBody>
          <a:bodyPr/>
          <a:lstStyle/>
          <a:p>
            <a:pPr marL="0" indent="0">
              <a:buNone/>
            </a:pPr>
            <a:r>
              <a:rPr lang="ja-JP" altLang="en-US" b="1" dirty="0" smtClean="0"/>
              <a:t>・</a:t>
            </a:r>
            <a:r>
              <a:rPr lang="ja-JP" altLang="en-US" b="1" dirty="0" smtClean="0">
                <a:solidFill>
                  <a:srgbClr val="FF0000"/>
                </a:solidFill>
              </a:rPr>
              <a:t>一つの</a:t>
            </a:r>
            <a:r>
              <a:rPr lang="en-US" altLang="ja-JP" b="1" dirty="0" smtClean="0">
                <a:solidFill>
                  <a:srgbClr val="FF0000"/>
                </a:solidFill>
              </a:rPr>
              <a:t>PC-THz</a:t>
            </a:r>
            <a:r>
              <a:rPr lang="ja-JP" altLang="en-US" b="1" dirty="0" smtClean="0">
                <a:solidFill>
                  <a:srgbClr val="FF0000"/>
                </a:solidFill>
              </a:rPr>
              <a:t>コム</a:t>
            </a:r>
            <a:r>
              <a:rPr lang="ja-JP" altLang="en-US" b="1" dirty="0" smtClean="0"/>
              <a:t>を用いて絶対周波数をリアルタイムに決定する</a:t>
            </a:r>
            <a:endParaRPr lang="en-US" altLang="ja-JP" b="1" dirty="0" smtClean="0"/>
          </a:p>
          <a:p>
            <a:pPr marL="0" indent="0">
              <a:buNone/>
            </a:pPr>
            <a:r>
              <a:rPr lang="ja-JP" altLang="en-US" b="1" dirty="0" smtClean="0"/>
              <a:t>・</a:t>
            </a:r>
            <a:r>
              <a:rPr lang="en-US" altLang="ja-JP" b="1" dirty="0" smtClean="0"/>
              <a:t>PCA</a:t>
            </a:r>
            <a:r>
              <a:rPr lang="ja-JP" altLang="en-US" b="1" dirty="0" smtClean="0"/>
              <a:t>に</a:t>
            </a:r>
            <a:r>
              <a:rPr lang="en-US" altLang="ja-JP" b="1" dirty="0" smtClean="0"/>
              <a:t>1.5μm</a:t>
            </a:r>
            <a:r>
              <a:rPr lang="ja-JP" altLang="en-US" b="1" dirty="0" smtClean="0"/>
              <a:t>ファイバーレーザーを直接カップリングすることで，</a:t>
            </a:r>
            <a:r>
              <a:rPr lang="ja-JP" altLang="en-US" b="1" dirty="0" smtClean="0">
                <a:solidFill>
                  <a:srgbClr val="FF0000"/>
                </a:solidFill>
              </a:rPr>
              <a:t>コンパクトで持ち運び出来る装置</a:t>
            </a:r>
            <a:r>
              <a:rPr lang="ja-JP" altLang="en-US" b="1" dirty="0" smtClean="0"/>
              <a:t>を目指す</a:t>
            </a:r>
            <a:endParaRPr kumimoji="1" lang="ja-JP" altLang="en-US" b="1" dirty="0"/>
          </a:p>
        </p:txBody>
      </p:sp>
      <p:sp>
        <p:nvSpPr>
          <p:cNvPr id="4" name="タイトル 1"/>
          <p:cNvSpPr txBox="1">
            <a:spLocks/>
          </p:cNvSpPr>
          <p:nvPr/>
        </p:nvSpPr>
        <p:spPr bwMode="auto">
          <a:xfrm>
            <a:off x="688032" y="3201888"/>
            <a:ext cx="7772400" cy="515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kern="0" dirty="0" smtClean="0"/>
              <a:t>今後の予定</a:t>
            </a:r>
            <a:endParaRPr lang="ja-JP" altLang="en-US" kern="0" dirty="0"/>
          </a:p>
        </p:txBody>
      </p:sp>
      <p:sp>
        <p:nvSpPr>
          <p:cNvPr id="6" name="コンテンツ プレースホルダー 2"/>
          <p:cNvSpPr txBox="1">
            <a:spLocks/>
          </p:cNvSpPr>
          <p:nvPr/>
        </p:nvSpPr>
        <p:spPr bwMode="auto">
          <a:xfrm>
            <a:off x="541784" y="1340768"/>
            <a:ext cx="8064896" cy="1584176"/>
          </a:xfrm>
          <a:prstGeom prst="rect">
            <a:avLst/>
          </a:prstGeom>
          <a:solidFill>
            <a:schemeClr val="accent1">
              <a:lumMod val="20000"/>
              <a:lumOff val="80000"/>
            </a:schemeClr>
          </a:solidFill>
          <a:ln w="38100">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buNone/>
            </a:pPr>
            <a:r>
              <a:rPr lang="ja-JP" altLang="en-US" b="1" kern="0" dirty="0" smtClean="0"/>
              <a:t>　デュアル</a:t>
            </a:r>
            <a:r>
              <a:rPr lang="en-US" altLang="ja-JP" b="1" kern="0" dirty="0" smtClean="0"/>
              <a:t>PC-THz</a:t>
            </a:r>
            <a:r>
              <a:rPr lang="ja-JP" altLang="en-US" b="1" kern="0" dirty="0" smtClean="0"/>
              <a:t>コムを用いることで，</a:t>
            </a:r>
            <a:r>
              <a:rPr lang="ja-JP" altLang="en-US" b="1" kern="0" dirty="0" smtClean="0">
                <a:solidFill>
                  <a:srgbClr val="FF0000"/>
                </a:solidFill>
              </a:rPr>
              <a:t>リアルタイムで精度の高い絶対周波数計測</a:t>
            </a:r>
            <a:r>
              <a:rPr lang="ja-JP" altLang="en-US" b="1" kern="0" dirty="0" smtClean="0"/>
              <a:t>を</a:t>
            </a:r>
            <a:r>
              <a:rPr lang="ja-JP" altLang="en-US" b="1" kern="0" dirty="0"/>
              <a:t>実現</a:t>
            </a:r>
            <a:endParaRPr lang="en-US" altLang="ja-JP" b="1" kern="0" dirty="0" smtClean="0"/>
          </a:p>
        </p:txBody>
      </p:sp>
    </p:spTree>
    <p:extLst>
      <p:ext uri="{BB962C8B-B14F-4D97-AF65-F5344CB8AC3E}">
        <p14:creationId xmlns:p14="http://schemas.microsoft.com/office/powerpoint/2010/main" val="364184838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76676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35696" y="476672"/>
            <a:ext cx="5544616" cy="659160"/>
          </a:xfrm>
        </p:spPr>
        <p:txBody>
          <a:bodyPr/>
          <a:lstStyle/>
          <a:p>
            <a:r>
              <a:rPr kumimoji="1" lang="ja-JP" altLang="en-US" dirty="0" smtClean="0"/>
              <a:t>光コムと</a:t>
            </a:r>
            <a:r>
              <a:rPr kumimoji="1" lang="en-US" altLang="ja-JP" dirty="0" smtClean="0">
                <a:latin typeface="Times New Roman" pitchFamily="18" charset="0"/>
                <a:cs typeface="Times New Roman" pitchFamily="18" charset="0"/>
              </a:rPr>
              <a:t>THz</a:t>
            </a:r>
            <a:r>
              <a:rPr kumimoji="1" lang="ja-JP" altLang="en-US" dirty="0" smtClean="0"/>
              <a:t>コム</a:t>
            </a:r>
            <a:endParaRPr kumimoji="1" lang="ja-JP" altLang="en-US" dirty="0"/>
          </a:p>
        </p:txBody>
      </p:sp>
      <p:pic>
        <p:nvPicPr>
          <p:cNvPr id="5" name="コンテンツ プレースホルダー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83568" y="1196752"/>
            <a:ext cx="7992888" cy="5812264"/>
          </a:xfrm>
        </p:spPr>
      </p:pic>
    </p:spTree>
    <p:extLst>
      <p:ext uri="{BB962C8B-B14F-4D97-AF65-F5344CB8AC3E}">
        <p14:creationId xmlns:p14="http://schemas.microsoft.com/office/powerpoint/2010/main" val="294515864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ctrTitle"/>
          </p:nvPr>
        </p:nvSpPr>
        <p:spPr>
          <a:xfrm>
            <a:off x="360040" y="620688"/>
            <a:ext cx="4427984" cy="544066"/>
          </a:xfrm>
          <a:ln>
            <a:solidFill>
              <a:srgbClr val="FFFFFF"/>
            </a:solidFill>
            <a:miter lim="800000"/>
            <a:headEnd/>
            <a:tailEnd/>
          </a:ln>
        </p:spPr>
        <p:txBody>
          <a:bodyPr>
            <a:normAutofit fontScale="90000"/>
          </a:bodyPr>
          <a:lstStyle/>
          <a:p>
            <a:pPr eaLnBrk="1" hangingPunct="1"/>
            <a:r>
              <a:rPr lang="ja-JP" altLang="en-US" sz="4800" dirty="0" smtClean="0">
                <a:solidFill>
                  <a:srgbClr val="172185"/>
                </a:solidFill>
                <a:latin typeface="Arial" charset="0"/>
                <a:ea typeface="ＭＳ ゴシック" pitchFamily="1" charset="-128"/>
              </a:rPr>
              <a:t>従来研究</a:t>
            </a:r>
            <a:endParaRPr lang="en-US" altLang="ja-JP" sz="4800" dirty="0" smtClean="0">
              <a:solidFill>
                <a:srgbClr val="172185"/>
              </a:solidFill>
              <a:latin typeface="Arial" charset="0"/>
              <a:ea typeface="ＭＳ ゴシック" pitchFamily="1" charset="-128"/>
            </a:endParaRPr>
          </a:p>
        </p:txBody>
      </p:sp>
      <p:sp>
        <p:nvSpPr>
          <p:cNvPr id="7172" name="Rectangle 3"/>
          <p:cNvSpPr>
            <a:spLocks noChangeArrowheads="1"/>
          </p:cNvSpPr>
          <p:nvPr/>
        </p:nvSpPr>
        <p:spPr bwMode="auto">
          <a:xfrm>
            <a:off x="5153165" y="1373867"/>
            <a:ext cx="3877985"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2400" b="1" dirty="0" smtClean="0">
                <a:solidFill>
                  <a:schemeClr val="bg1"/>
                </a:solidFill>
                <a:latin typeface="Arial" charset="0"/>
              </a:rPr>
              <a:t>ビート信号の</a:t>
            </a:r>
            <a:endParaRPr lang="en-US" altLang="ja-JP" sz="2400" b="1" dirty="0" smtClean="0">
              <a:solidFill>
                <a:schemeClr val="bg1"/>
              </a:solidFill>
              <a:latin typeface="Arial" charset="0"/>
            </a:endParaRPr>
          </a:p>
          <a:p>
            <a:pPr algn="ctr"/>
            <a:r>
              <a:rPr lang="ja-JP" altLang="en-US" sz="2400" b="1" dirty="0" smtClean="0">
                <a:solidFill>
                  <a:schemeClr val="bg1"/>
                </a:solidFill>
                <a:latin typeface="Arial" charset="0"/>
              </a:rPr>
              <a:t>リアルタイムモニタリング</a:t>
            </a:r>
            <a:endParaRPr lang="en-US" altLang="ja-JP" sz="2400" b="1" dirty="0">
              <a:solidFill>
                <a:schemeClr val="bg1"/>
              </a:solidFill>
              <a:latin typeface="Arial" charset="0"/>
            </a:endParaRPr>
          </a:p>
        </p:txBody>
      </p:sp>
      <p:sp>
        <p:nvSpPr>
          <p:cNvPr id="7174" name="Text Box 9"/>
          <p:cNvSpPr txBox="1">
            <a:spLocks noChangeArrowheads="1"/>
          </p:cNvSpPr>
          <p:nvPr/>
        </p:nvSpPr>
        <p:spPr bwMode="auto">
          <a:xfrm>
            <a:off x="5111552" y="550421"/>
            <a:ext cx="38529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algn="l" eaLnBrk="1" hangingPunct="1"/>
            <a:r>
              <a:rPr lang="en-US" altLang="ja-JP" sz="1800" i="1" dirty="0">
                <a:solidFill>
                  <a:srgbClr val="800080"/>
                </a:solidFill>
                <a:latin typeface="Arial" charset="0"/>
              </a:rPr>
              <a:t>Ref) </a:t>
            </a:r>
            <a:r>
              <a:rPr lang="en-US" altLang="ja-JP" sz="1800" i="1" dirty="0" smtClean="0">
                <a:solidFill>
                  <a:srgbClr val="800080"/>
                </a:solidFill>
                <a:latin typeface="Arial" charset="0"/>
              </a:rPr>
              <a:t>T. </a:t>
            </a:r>
            <a:r>
              <a:rPr lang="en-US" altLang="ja-JP" sz="1800" i="1" dirty="0" err="1" smtClean="0">
                <a:solidFill>
                  <a:srgbClr val="800080"/>
                </a:solidFill>
                <a:latin typeface="Arial" charset="0"/>
              </a:rPr>
              <a:t>Yasui</a:t>
            </a:r>
            <a:r>
              <a:rPr lang="en-US" altLang="ja-JP" sz="1800" i="1" dirty="0" smtClean="0">
                <a:solidFill>
                  <a:srgbClr val="800080"/>
                </a:solidFill>
                <a:latin typeface="Arial" charset="0"/>
              </a:rPr>
              <a:t> et </a:t>
            </a:r>
            <a:r>
              <a:rPr lang="en-US" altLang="ja-JP" sz="1800" i="1" dirty="0">
                <a:solidFill>
                  <a:srgbClr val="800080"/>
                </a:solidFill>
                <a:latin typeface="Arial" charset="0"/>
              </a:rPr>
              <a:t>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17</a:t>
            </a:r>
            <a:r>
              <a:rPr lang="en-US" altLang="ja-JP" sz="1800" i="1" dirty="0">
                <a:solidFill>
                  <a:srgbClr val="800080"/>
                </a:solidFill>
                <a:latin typeface="Arial" charset="0"/>
              </a:rPr>
              <a:t>, 17034-17043 (2009).</a:t>
            </a:r>
          </a:p>
        </p:txBody>
      </p:sp>
      <p:pic>
        <p:nvPicPr>
          <p:cNvPr id="3" name="図 2" descr="fig7_測定確度fin.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0" y="2348651"/>
            <a:ext cx="4427504" cy="3686248"/>
          </a:xfrm>
          <a:prstGeom prst="rect">
            <a:avLst/>
          </a:prstGeom>
        </p:spPr>
      </p:pic>
      <p:pic>
        <p:nvPicPr>
          <p:cNvPr id="4" name="図 3" descr="UTC-PD.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5107" y="2348651"/>
            <a:ext cx="4423397" cy="3672637"/>
          </a:xfrm>
          <a:prstGeom prst="rect">
            <a:avLst/>
          </a:prstGeom>
        </p:spPr>
      </p:pic>
      <p:sp>
        <p:nvSpPr>
          <p:cNvPr id="13" name="Rectangle 3"/>
          <p:cNvSpPr>
            <a:spLocks noChangeArrowheads="1"/>
          </p:cNvSpPr>
          <p:nvPr/>
        </p:nvSpPr>
        <p:spPr bwMode="auto">
          <a:xfrm>
            <a:off x="1175757" y="1599183"/>
            <a:ext cx="2424062"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2400" b="1" dirty="0" smtClean="0">
                <a:solidFill>
                  <a:schemeClr val="bg1"/>
                </a:solidFill>
                <a:latin typeface="Arial" charset="0"/>
              </a:rPr>
              <a:t>絶対周波数計測</a:t>
            </a:r>
            <a:r>
              <a:rPr lang="en-US" altLang="ja-JP" sz="2400" b="1" dirty="0" smtClean="0">
                <a:solidFill>
                  <a:schemeClr val="bg1"/>
                </a:solidFill>
                <a:latin typeface="Arial" charset="0"/>
              </a:rPr>
              <a:t> </a:t>
            </a:r>
            <a:endParaRPr lang="en-US" altLang="ja-JP" sz="2400" b="1" dirty="0">
              <a:solidFill>
                <a:schemeClr val="bg1"/>
              </a:solidFill>
              <a:latin typeface="Arial" charset="0"/>
            </a:endParaRPr>
          </a:p>
        </p:txBody>
      </p:sp>
      <p:sp>
        <p:nvSpPr>
          <p:cNvPr id="5" name="テキスト ボックス 4"/>
          <p:cNvSpPr txBox="1"/>
          <p:nvPr/>
        </p:nvSpPr>
        <p:spPr>
          <a:xfrm>
            <a:off x="6876256" y="2497872"/>
            <a:ext cx="1852115" cy="369332"/>
          </a:xfrm>
          <a:prstGeom prst="rect">
            <a:avLst/>
          </a:prstGeom>
          <a:solidFill>
            <a:srgbClr val="000090"/>
          </a:solidFill>
        </p:spPr>
        <p:txBody>
          <a:bodyPr wrap="none" rtlCol="0">
            <a:spAutoFit/>
          </a:bodyPr>
          <a:lstStyle/>
          <a:p>
            <a:r>
              <a:rPr kumimoji="1" lang="en-US" altLang="ja-JP" dirty="0" smtClean="0">
                <a:solidFill>
                  <a:srgbClr val="FFFF00"/>
                </a:solidFill>
              </a:rPr>
              <a:t>F-band UTC-PD</a:t>
            </a:r>
            <a:endParaRPr kumimoji="1" lang="ja-JP" altLang="en-US" dirty="0">
              <a:solidFill>
                <a:srgbClr val="FFFF00"/>
              </a:solidFill>
            </a:endParaRPr>
          </a:p>
        </p:txBody>
      </p:sp>
      <p:sp>
        <p:nvSpPr>
          <p:cNvPr id="15" name="テキスト ボックス 14"/>
          <p:cNvSpPr txBox="1"/>
          <p:nvPr/>
        </p:nvSpPr>
        <p:spPr>
          <a:xfrm>
            <a:off x="1043608" y="2538717"/>
            <a:ext cx="3217665" cy="369332"/>
          </a:xfrm>
          <a:prstGeom prst="rect">
            <a:avLst/>
          </a:prstGeom>
          <a:solidFill>
            <a:srgbClr val="000090"/>
          </a:solidFill>
        </p:spPr>
        <p:txBody>
          <a:bodyPr wrap="square" rtlCol="0">
            <a:spAutoFit/>
          </a:bodyPr>
          <a:lstStyle/>
          <a:p>
            <a:pPr algn="ctr"/>
            <a:r>
              <a:rPr kumimoji="1" lang="en-US" altLang="ja-JP" b="1" dirty="0" smtClean="0">
                <a:solidFill>
                  <a:srgbClr val="FFFF00"/>
                </a:solidFill>
              </a:rPr>
              <a:t>Active frequency multiplier </a:t>
            </a:r>
          </a:p>
        </p:txBody>
      </p:sp>
    </p:spTree>
    <p:extLst>
      <p:ext uri="{BB962C8B-B14F-4D97-AF65-F5344CB8AC3E}">
        <p14:creationId xmlns:p14="http://schemas.microsoft.com/office/powerpoint/2010/main" val="411569191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48680"/>
            <a:ext cx="9144000" cy="1008112"/>
          </a:xfrm>
        </p:spPr>
        <p:txBody>
          <a:bodyPr/>
          <a:lstStyle/>
          <a:p>
            <a:pPr>
              <a:lnSpc>
                <a:spcPct val="80000"/>
              </a:lnSpc>
            </a:pPr>
            <a:r>
              <a:rPr lang="en-US" altLang="ja-JP" sz="4000" dirty="0" smtClean="0"/>
              <a:t>CW-THz</a:t>
            </a:r>
            <a:r>
              <a:rPr lang="ja-JP" altLang="en-US" sz="4000" dirty="0" smtClean="0"/>
              <a:t>波と</a:t>
            </a:r>
            <a:r>
              <a:rPr lang="en-US" altLang="ja-JP" sz="4000" dirty="0" smtClean="0"/>
              <a:t>2</a:t>
            </a:r>
            <a:r>
              <a:rPr lang="ja-JP" altLang="en-US" sz="4000" dirty="0" err="1" smtClean="0"/>
              <a:t>つの</a:t>
            </a:r>
            <a:r>
              <a:rPr lang="en-US" altLang="ja-JP" sz="4000" dirty="0" smtClean="0"/>
              <a:t>PC-THz</a:t>
            </a:r>
            <a:r>
              <a:rPr lang="ja-JP" altLang="en-US" sz="4000" dirty="0" smtClean="0"/>
              <a:t>コム間のビート信号</a:t>
            </a:r>
            <a:r>
              <a:rPr lang="en-US" altLang="ja-JP" sz="4000" dirty="0" smtClean="0"/>
              <a:t> </a:t>
            </a:r>
            <a:endParaRPr kumimoji="1" lang="ja-JP" altLang="en-US" sz="4000" dirty="0"/>
          </a:p>
        </p:txBody>
      </p:sp>
      <p:sp>
        <p:nvSpPr>
          <p:cNvPr id="4" name="コンテンツ プレースホルダー 2"/>
          <p:cNvSpPr txBox="1">
            <a:spLocks/>
          </p:cNvSpPr>
          <p:nvPr/>
        </p:nvSpPr>
        <p:spPr bwMode="auto">
          <a:xfrm>
            <a:off x="35496" y="5589240"/>
            <a:ext cx="9036496" cy="1223588"/>
          </a:xfrm>
          <a:prstGeom prst="rect">
            <a:avLst/>
          </a:prstGeom>
          <a:solidFill>
            <a:schemeClr val="accent1">
              <a:lumMod val="40000"/>
              <a:lumOff val="60000"/>
            </a:schemeClr>
          </a:solidFill>
          <a:ln w="38100" cmpd="sng">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18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18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18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18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18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1800">
                <a:solidFill>
                  <a:schemeClr val="tx1"/>
                </a:solidFill>
                <a:latin typeface="+mn-lt"/>
                <a:ea typeface="+mn-ea"/>
                <a:cs typeface="+mn-cs"/>
              </a:defRPr>
            </a:lvl9pPr>
          </a:lstStyle>
          <a:p>
            <a:pPr marL="0" indent="0">
              <a:buNone/>
            </a:pPr>
            <a:r>
              <a:rPr lang="en-US" altLang="ja-JP" sz="2000" b="1" dirty="0" smtClean="0"/>
              <a:t>m= </a:t>
            </a:r>
            <a:r>
              <a:rPr lang="en-US" altLang="ja-JP" sz="2000" b="1" dirty="0"/>
              <a:t>|f</a:t>
            </a:r>
            <a:r>
              <a:rPr lang="en-US" altLang="ja-JP" sz="2000" b="1" baseline="-25000" dirty="0"/>
              <a:t>beat1</a:t>
            </a:r>
            <a:r>
              <a:rPr lang="en-US" altLang="ja-JP" sz="2000" b="1" dirty="0" smtClean="0"/>
              <a:t>-</a:t>
            </a:r>
            <a:r>
              <a:rPr lang="en-US" altLang="ja-JP" sz="2000" b="1" dirty="0"/>
              <a:t>f</a:t>
            </a:r>
            <a:r>
              <a:rPr lang="en-US" altLang="ja-JP" sz="2000" b="1" baseline="-25000" dirty="0"/>
              <a:t>beat2</a:t>
            </a:r>
            <a:r>
              <a:rPr lang="en-US" altLang="ja-JP" sz="2000" b="1" dirty="0"/>
              <a:t>|</a:t>
            </a:r>
            <a:r>
              <a:rPr lang="en-US" altLang="ja-JP" sz="2000" b="1" dirty="0" smtClean="0"/>
              <a:t>/</a:t>
            </a:r>
            <a:r>
              <a:rPr lang="en-US" altLang="ja-JP" sz="2000" b="1" dirty="0"/>
              <a:t>|f</a:t>
            </a:r>
            <a:r>
              <a:rPr lang="en-US" altLang="ja-JP" sz="2000" b="1" baseline="-25000" dirty="0"/>
              <a:t>rep1</a:t>
            </a:r>
            <a:r>
              <a:rPr lang="en-US" altLang="ja-JP" sz="2000" b="1" dirty="0" smtClean="0"/>
              <a:t>-</a:t>
            </a:r>
            <a:r>
              <a:rPr lang="en-US" altLang="ja-JP" sz="2000" b="1" dirty="0"/>
              <a:t>f</a:t>
            </a:r>
            <a:r>
              <a:rPr lang="en-US" altLang="ja-JP" sz="2000" b="1" baseline="-25000" dirty="0"/>
              <a:t>rep2</a:t>
            </a:r>
            <a:r>
              <a:rPr lang="en-US" altLang="ja-JP" sz="2000" b="1" dirty="0"/>
              <a:t>| </a:t>
            </a:r>
            <a:endParaRPr lang="en-US" altLang="ja-JP" sz="2000" b="1" dirty="0" smtClean="0"/>
          </a:p>
          <a:p>
            <a:pPr marL="0" indent="0">
              <a:buNone/>
            </a:pPr>
            <a:r>
              <a:rPr lang="en-US" altLang="ja-JP" sz="2000" b="1" dirty="0" smtClean="0"/>
              <a:t>=|1,004,000.2-954,000.29|/|100,000,000-</a:t>
            </a:r>
            <a:r>
              <a:rPr lang="en-US" altLang="ja-JP" sz="2000" b="1" dirty="0"/>
              <a:t>100,000,050| </a:t>
            </a:r>
            <a:r>
              <a:rPr lang="en-US" altLang="ja-JP" sz="2000" b="1" dirty="0" smtClean="0"/>
              <a:t>= 1000</a:t>
            </a:r>
          </a:p>
          <a:p>
            <a:pPr marL="0" indent="0">
              <a:buNone/>
            </a:pPr>
            <a:r>
              <a:rPr lang="en-US" altLang="ja-JP" sz="2000" b="1" dirty="0" err="1" smtClean="0"/>
              <a:t>f</a:t>
            </a:r>
            <a:r>
              <a:rPr lang="en-US" altLang="ja-JP" sz="2000" b="1" baseline="-25000" dirty="0" err="1" smtClean="0"/>
              <a:t>THz</a:t>
            </a:r>
            <a:r>
              <a:rPr lang="en-US" altLang="ja-JP" sz="2000" b="1" dirty="0" smtClean="0"/>
              <a:t> = mf</a:t>
            </a:r>
            <a:r>
              <a:rPr lang="en-US" altLang="ja-JP" sz="2000" b="1" baseline="-25000" dirty="0" smtClean="0"/>
              <a:t>rep1</a:t>
            </a:r>
            <a:r>
              <a:rPr lang="en-US" altLang="ja-JP" sz="2000" b="1" dirty="0" smtClean="0"/>
              <a:t>+f</a:t>
            </a:r>
            <a:r>
              <a:rPr lang="en-US" altLang="ja-JP" sz="2000" b="1" baseline="-25000" dirty="0" smtClean="0"/>
              <a:t>beat1</a:t>
            </a:r>
            <a:r>
              <a:rPr lang="en-US" altLang="ja-JP" sz="2000" b="1" dirty="0" smtClean="0"/>
              <a:t> </a:t>
            </a:r>
            <a:r>
              <a:rPr lang="en-US" altLang="ja-JP" sz="2000" b="1" dirty="0"/>
              <a:t>= </a:t>
            </a:r>
            <a:r>
              <a:rPr lang="en-US" altLang="ja-JP" sz="2000" b="1" dirty="0" smtClean="0"/>
              <a:t>1000*100,000,000+1,004,000.2 = 100,001,004,000Hz</a:t>
            </a:r>
            <a:endParaRPr lang="en-US" altLang="ja-JP" sz="2000" b="1" dirty="0"/>
          </a:p>
        </p:txBody>
      </p:sp>
      <p:sp>
        <p:nvSpPr>
          <p:cNvPr id="13" name="テキスト ボックス 12"/>
          <p:cNvSpPr txBox="1"/>
          <p:nvPr/>
        </p:nvSpPr>
        <p:spPr>
          <a:xfrm>
            <a:off x="1435802" y="5020264"/>
            <a:ext cx="6088526" cy="584775"/>
          </a:xfrm>
          <a:prstGeom prst="rect">
            <a:avLst/>
          </a:prstGeom>
          <a:noFill/>
        </p:spPr>
        <p:txBody>
          <a:bodyPr wrap="none" rtlCol="0">
            <a:spAutoFit/>
          </a:bodyPr>
          <a:lstStyle/>
          <a:p>
            <a:r>
              <a:rPr kumimoji="1" lang="ja-JP" altLang="en-US" sz="3200" b="1" dirty="0" smtClean="0">
                <a:solidFill>
                  <a:srgbClr val="FF0000"/>
                </a:solidFill>
              </a:rPr>
              <a:t>リアルタイム　　で決定出来る</a:t>
            </a:r>
            <a:r>
              <a:rPr kumimoji="1" lang="en-US" altLang="ja-JP" sz="3200" b="1" dirty="0" smtClean="0">
                <a:solidFill>
                  <a:srgbClr val="FF0000"/>
                </a:solidFill>
              </a:rPr>
              <a:t>!</a:t>
            </a:r>
          </a:p>
        </p:txBody>
      </p:sp>
      <p:grpSp>
        <p:nvGrpSpPr>
          <p:cNvPr id="5" name="グループ化 4"/>
          <p:cNvGrpSpPr/>
          <p:nvPr/>
        </p:nvGrpSpPr>
        <p:grpSpPr>
          <a:xfrm>
            <a:off x="323528" y="2348880"/>
            <a:ext cx="3470957" cy="2745596"/>
            <a:chOff x="323528" y="2348880"/>
            <a:chExt cx="3470957" cy="2745596"/>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48880"/>
              <a:ext cx="3470957" cy="252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681986" y="4725144"/>
              <a:ext cx="3103761" cy="369332"/>
            </a:xfrm>
            <a:prstGeom prst="rect">
              <a:avLst/>
            </a:prstGeom>
            <a:noFill/>
          </p:spPr>
          <p:txBody>
            <a:bodyPr wrap="square">
              <a:spAutoFit/>
            </a:bodyPr>
            <a:lstStyle/>
            <a:p>
              <a:pPr algn="ctr"/>
              <a:r>
                <a:rPr lang="en-US" altLang="ja-JP" b="1" dirty="0" smtClean="0">
                  <a:latin typeface="Arial" charset="0"/>
                  <a:ea typeface="ＭＳ ゴシック" charset="-128"/>
                  <a:cs typeface="ＭＳ ゴシック" charset="-128"/>
                </a:rPr>
                <a:t>f</a:t>
              </a:r>
              <a:r>
                <a:rPr lang="en-US" altLang="ja-JP" b="1" baseline="-25000" dirty="0" smtClean="0">
                  <a:latin typeface="Arial" charset="0"/>
                  <a:ea typeface="ＭＳ ゴシック" charset="-128"/>
                  <a:cs typeface="ＭＳ ゴシック" charset="-128"/>
                </a:rPr>
                <a:t>beat1</a:t>
              </a:r>
              <a:r>
                <a:rPr lang="en-US" altLang="ja-JP" b="1" dirty="0" smtClean="0">
                  <a:latin typeface="Arial" charset="0"/>
                  <a:ea typeface="ＭＳ ゴシック" charset="-128"/>
                  <a:cs typeface="ＭＳ ゴシック" charset="-128"/>
                </a:rPr>
                <a:t>=1,004,000.2Hz</a:t>
              </a:r>
              <a:endParaRPr lang="ja-JP" altLang="en-US" b="1" dirty="0"/>
            </a:p>
          </p:txBody>
        </p:sp>
      </p:grpSp>
      <p:sp>
        <p:nvSpPr>
          <p:cNvPr id="6" name="Rectangle 3"/>
          <p:cNvSpPr>
            <a:spLocks noChangeArrowheads="1"/>
          </p:cNvSpPr>
          <p:nvPr/>
        </p:nvSpPr>
        <p:spPr bwMode="auto">
          <a:xfrm>
            <a:off x="755576" y="1556792"/>
            <a:ext cx="3168352" cy="10156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2000" dirty="0" smtClean="0">
                <a:solidFill>
                  <a:schemeClr val="bg1"/>
                </a:solidFill>
                <a:latin typeface="Arial" charset="0"/>
              </a:rPr>
              <a:t>PC-THz</a:t>
            </a:r>
            <a:r>
              <a:rPr lang="ja-JP" altLang="en-US" sz="2000" dirty="0" smtClean="0">
                <a:solidFill>
                  <a:schemeClr val="bg1"/>
                </a:solidFill>
                <a:latin typeface="Arial" charset="0"/>
              </a:rPr>
              <a:t>コム</a:t>
            </a:r>
            <a:r>
              <a:rPr lang="en-US" altLang="ja-JP" sz="2000" dirty="0" smtClean="0">
                <a:solidFill>
                  <a:schemeClr val="bg1"/>
                </a:solidFill>
                <a:latin typeface="Arial" charset="0"/>
              </a:rPr>
              <a:t> (1)</a:t>
            </a:r>
          </a:p>
          <a:p>
            <a:pPr algn="ctr"/>
            <a:r>
              <a:rPr lang="en-US" altLang="ja-JP" sz="2000" dirty="0" smtClean="0">
                <a:solidFill>
                  <a:schemeClr val="bg1"/>
                </a:solidFill>
                <a:latin typeface="Arial" charset="0"/>
              </a:rPr>
              <a:t>(f</a:t>
            </a:r>
            <a:r>
              <a:rPr lang="en-US" altLang="ja-JP" sz="2000" baseline="-25000" dirty="0" smtClean="0">
                <a:solidFill>
                  <a:schemeClr val="bg1"/>
                </a:solidFill>
                <a:latin typeface="Arial" charset="0"/>
              </a:rPr>
              <a:t>rep1</a:t>
            </a:r>
            <a:r>
              <a:rPr lang="en-US" altLang="ja-JP" sz="2000" dirty="0" smtClean="0">
                <a:solidFill>
                  <a:schemeClr val="bg1"/>
                </a:solidFill>
                <a:latin typeface="Arial" charset="0"/>
              </a:rPr>
              <a:t> = 100,000,000 Hz)</a:t>
            </a:r>
          </a:p>
          <a:p>
            <a:pPr algn="ctr"/>
            <a:r>
              <a:rPr lang="en-US" altLang="ja-JP" sz="2000" dirty="0" smtClean="0">
                <a:solidFill>
                  <a:schemeClr val="bg1"/>
                </a:solidFill>
                <a:latin typeface="Arial" charset="0"/>
              </a:rPr>
              <a:t>@</a:t>
            </a:r>
            <a:r>
              <a:rPr lang="ja-JP" altLang="en-US" sz="2000" dirty="0" smtClean="0">
                <a:solidFill>
                  <a:schemeClr val="bg1"/>
                </a:solidFill>
                <a:latin typeface="Arial" charset="0"/>
              </a:rPr>
              <a:t>安定化制御</a:t>
            </a:r>
            <a:endParaRPr lang="en-US" altLang="ja-JP" sz="2000" dirty="0">
              <a:solidFill>
                <a:schemeClr val="bg1"/>
              </a:solidFill>
              <a:latin typeface="Arial" charset="0"/>
            </a:endParaRPr>
          </a:p>
        </p:txBody>
      </p:sp>
      <p:grpSp>
        <p:nvGrpSpPr>
          <p:cNvPr id="9" name="グループ化 8"/>
          <p:cNvGrpSpPr/>
          <p:nvPr/>
        </p:nvGrpSpPr>
        <p:grpSpPr>
          <a:xfrm>
            <a:off x="4923313" y="2348880"/>
            <a:ext cx="3537119" cy="2697734"/>
            <a:chOff x="4923313" y="2348880"/>
            <a:chExt cx="3537119" cy="2697734"/>
          </a:xfrm>
        </p:grpSpPr>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313" y="2348880"/>
              <a:ext cx="3393103" cy="2503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5230357" y="4677282"/>
              <a:ext cx="3230075" cy="369332"/>
            </a:xfrm>
            <a:prstGeom prst="rect">
              <a:avLst/>
            </a:prstGeom>
            <a:noFill/>
          </p:spPr>
          <p:txBody>
            <a:bodyPr wrap="square">
              <a:spAutoFit/>
            </a:bodyPr>
            <a:lstStyle/>
            <a:p>
              <a:pPr algn="ctr"/>
              <a:r>
                <a:rPr lang="en-US" altLang="ja-JP" b="1" dirty="0" smtClean="0">
                  <a:latin typeface="Arial" charset="0"/>
                  <a:ea typeface="ＭＳ ゴシック" charset="-128"/>
                  <a:cs typeface="ＭＳ ゴシック" charset="-128"/>
                </a:rPr>
                <a:t>f</a:t>
              </a:r>
              <a:r>
                <a:rPr lang="en-US" altLang="ja-JP" b="1" baseline="-25000" dirty="0" smtClean="0">
                  <a:latin typeface="Arial" charset="0"/>
                  <a:ea typeface="ＭＳ ゴシック" charset="-128"/>
                  <a:cs typeface="ＭＳ ゴシック" charset="-128"/>
                </a:rPr>
                <a:t>beat2</a:t>
              </a:r>
              <a:r>
                <a:rPr lang="en-US" altLang="ja-JP" b="1" dirty="0" smtClean="0">
                  <a:latin typeface="Arial" charset="0"/>
                  <a:ea typeface="ＭＳ ゴシック" charset="-128"/>
                  <a:cs typeface="ＭＳ ゴシック" charset="-128"/>
                </a:rPr>
                <a:t>=954,000.29Hz</a:t>
              </a:r>
              <a:endParaRPr lang="ja-JP" altLang="en-US" b="1" dirty="0"/>
            </a:p>
          </p:txBody>
        </p:sp>
      </p:grpSp>
      <p:sp>
        <p:nvSpPr>
          <p:cNvPr id="7" name="Rectangle 3"/>
          <p:cNvSpPr>
            <a:spLocks noChangeArrowheads="1"/>
          </p:cNvSpPr>
          <p:nvPr/>
        </p:nvSpPr>
        <p:spPr bwMode="auto">
          <a:xfrm>
            <a:off x="5292080" y="1556792"/>
            <a:ext cx="3096344" cy="10156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2000" dirty="0" smtClean="0">
                <a:solidFill>
                  <a:schemeClr val="bg1"/>
                </a:solidFill>
                <a:latin typeface="Arial" charset="0"/>
              </a:rPr>
              <a:t>PC-THz</a:t>
            </a:r>
            <a:r>
              <a:rPr lang="ja-JP" altLang="en-US" sz="2000" dirty="0" smtClean="0">
                <a:solidFill>
                  <a:schemeClr val="bg1"/>
                </a:solidFill>
                <a:latin typeface="Arial" charset="0"/>
              </a:rPr>
              <a:t>コム</a:t>
            </a:r>
            <a:r>
              <a:rPr lang="en-US" altLang="ja-JP" sz="2000" dirty="0" smtClean="0">
                <a:solidFill>
                  <a:schemeClr val="bg1"/>
                </a:solidFill>
                <a:latin typeface="Arial" charset="0"/>
              </a:rPr>
              <a:t> (2)</a:t>
            </a:r>
          </a:p>
          <a:p>
            <a:pPr algn="ctr"/>
            <a:r>
              <a:rPr lang="en-US" altLang="ja-JP" sz="2000" dirty="0" smtClean="0">
                <a:solidFill>
                  <a:schemeClr val="bg1"/>
                </a:solidFill>
                <a:latin typeface="Arial" charset="0"/>
              </a:rPr>
              <a:t>(f</a:t>
            </a:r>
            <a:r>
              <a:rPr lang="en-US" altLang="ja-JP" sz="2000" baseline="-25000" dirty="0" smtClean="0">
                <a:solidFill>
                  <a:schemeClr val="bg1"/>
                </a:solidFill>
                <a:latin typeface="Arial" charset="0"/>
              </a:rPr>
              <a:t>rep2</a:t>
            </a:r>
            <a:r>
              <a:rPr lang="en-US" altLang="ja-JP" sz="2000" dirty="0" smtClean="0">
                <a:solidFill>
                  <a:schemeClr val="bg1"/>
                </a:solidFill>
                <a:latin typeface="Arial" charset="0"/>
              </a:rPr>
              <a:t> = 100,000,050 Hz)</a:t>
            </a:r>
          </a:p>
          <a:p>
            <a:pPr algn="ctr"/>
            <a:r>
              <a:rPr lang="en-US" altLang="ja-JP" sz="2000" dirty="0" smtClean="0">
                <a:solidFill>
                  <a:schemeClr val="bg1"/>
                </a:solidFill>
                <a:latin typeface="Arial" charset="0"/>
              </a:rPr>
              <a:t>@</a:t>
            </a:r>
            <a:r>
              <a:rPr lang="ja-JP" altLang="en-US" sz="2000" dirty="0" smtClean="0">
                <a:solidFill>
                  <a:schemeClr val="bg1"/>
                </a:solidFill>
                <a:latin typeface="Arial" charset="0"/>
              </a:rPr>
              <a:t>安定化制御</a:t>
            </a:r>
            <a:endParaRPr lang="en-US" altLang="ja-JP" sz="2000" dirty="0">
              <a:solidFill>
                <a:schemeClr val="bg1"/>
              </a:solidFill>
              <a:latin typeface="Arial" charset="0"/>
            </a:endParaRPr>
          </a:p>
        </p:txBody>
      </p:sp>
      <p:grpSp>
        <p:nvGrpSpPr>
          <p:cNvPr id="19" name="図形グループ 18"/>
          <p:cNvGrpSpPr/>
          <p:nvPr/>
        </p:nvGrpSpPr>
        <p:grpSpPr>
          <a:xfrm>
            <a:off x="3695491" y="4423916"/>
            <a:ext cx="1440160" cy="1253422"/>
            <a:chOff x="10260632" y="2924944"/>
            <a:chExt cx="2016224" cy="1754791"/>
          </a:xfrm>
          <a:solidFill>
            <a:srgbClr val="FF0000"/>
          </a:solidFill>
        </p:grpSpPr>
        <p:sp>
          <p:nvSpPr>
            <p:cNvPr id="15" name="正方形/長方形 14"/>
            <p:cNvSpPr/>
            <p:nvPr/>
          </p:nvSpPr>
          <p:spPr bwMode="auto">
            <a:xfrm>
              <a:off x="10260632" y="3356992"/>
              <a:ext cx="2016224" cy="432048"/>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7" name="正方形/長方形 16"/>
            <p:cNvSpPr/>
            <p:nvPr/>
          </p:nvSpPr>
          <p:spPr bwMode="auto">
            <a:xfrm rot="16200000">
              <a:off x="10044656" y="3141016"/>
              <a:ext cx="864000" cy="432048"/>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8" name="正方形/長方形 17"/>
            <p:cNvSpPr/>
            <p:nvPr/>
          </p:nvSpPr>
          <p:spPr bwMode="auto">
            <a:xfrm rot="16200000">
              <a:off x="11628832" y="3140920"/>
              <a:ext cx="864000" cy="432048"/>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6" name="下矢印 15"/>
            <p:cNvSpPr/>
            <p:nvPr/>
          </p:nvSpPr>
          <p:spPr bwMode="auto">
            <a:xfrm>
              <a:off x="10908705" y="3645024"/>
              <a:ext cx="792088" cy="1034711"/>
            </a:xfrm>
            <a:prstGeom prst="downArrow">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Tree>
    <p:extLst>
      <p:ext uri="{BB962C8B-B14F-4D97-AF65-F5344CB8AC3E}">
        <p14:creationId xmlns:p14="http://schemas.microsoft.com/office/powerpoint/2010/main" val="2549618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0" y="548680"/>
            <a:ext cx="9144000" cy="415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sz="4000" kern="0" spc="-150" dirty="0" smtClean="0">
                <a:latin typeface="Arial" charset="0"/>
              </a:rPr>
              <a:t>ヒルベルト変換を用いた瞬時周波数計測</a:t>
            </a:r>
            <a:endParaRPr lang="en-US" altLang="ja-JP" sz="4000" kern="0" spc="-150" dirty="0" smtClean="0">
              <a:latin typeface="Arial" charset="0"/>
            </a:endParaRPr>
          </a:p>
        </p:txBody>
      </p:sp>
      <p:sp>
        <p:nvSpPr>
          <p:cNvPr id="3" name="コンテンツ プレースホルダー 3"/>
          <p:cNvSpPr txBox="1">
            <a:spLocks/>
          </p:cNvSpPr>
          <p:nvPr/>
        </p:nvSpPr>
        <p:spPr>
          <a:xfrm>
            <a:off x="611560" y="1556792"/>
            <a:ext cx="7848872" cy="936104"/>
          </a:xfrm>
          <a:prstGeom prst="rect">
            <a:avLst/>
          </a:prstGeom>
          <a:ln w="25400">
            <a:solidFill>
              <a:schemeClr val="tx1"/>
            </a:solidFill>
          </a:ln>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FontTx/>
              <a:buNone/>
            </a:pPr>
            <a:r>
              <a:rPr lang="ja-JP" altLang="ja-JP" sz="2400" b="1" kern="0" dirty="0" smtClean="0"/>
              <a:t>ヒルベルト変換</a:t>
            </a:r>
            <a:r>
              <a:rPr lang="ja-JP" altLang="en-US" sz="2400" b="1" kern="0" dirty="0" smtClean="0"/>
              <a:t>と</a:t>
            </a:r>
            <a:r>
              <a:rPr lang="ja-JP" altLang="ja-JP" sz="2400" b="1" kern="0" dirty="0" smtClean="0"/>
              <a:t>は</a:t>
            </a:r>
            <a:r>
              <a:rPr lang="en-US" altLang="ja-JP" sz="2400" b="1" kern="0" dirty="0" smtClean="0"/>
              <a:t>, </a:t>
            </a:r>
            <a:r>
              <a:rPr lang="ja-JP" altLang="en-US" sz="2400" b="1" kern="0" dirty="0" smtClean="0"/>
              <a:t>実領域の測定信号を複素信号に</a:t>
            </a:r>
            <a:endParaRPr lang="en-US" altLang="ja-JP" sz="2400" b="1" kern="0" dirty="0" smtClean="0"/>
          </a:p>
          <a:p>
            <a:pPr marL="0" indent="0" algn="ctr">
              <a:buFontTx/>
              <a:buNone/>
            </a:pPr>
            <a:r>
              <a:rPr lang="ja-JP" altLang="en-US" sz="2400" b="1" kern="0" dirty="0" smtClean="0"/>
              <a:t>変換する操作</a:t>
            </a:r>
            <a:endParaRPr lang="ja-JP" altLang="en-US" sz="2400" b="1" kern="0" dirty="0"/>
          </a:p>
        </p:txBody>
      </p:sp>
      <p:sp>
        <p:nvSpPr>
          <p:cNvPr id="4" name="下矢印 3"/>
          <p:cNvSpPr/>
          <p:nvPr/>
        </p:nvSpPr>
        <p:spPr bwMode="auto">
          <a:xfrm>
            <a:off x="4067944" y="2636912"/>
            <a:ext cx="79208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 name="コンテンツ プレースホルダー 3"/>
          <p:cNvSpPr txBox="1">
            <a:spLocks/>
          </p:cNvSpPr>
          <p:nvPr/>
        </p:nvSpPr>
        <p:spPr>
          <a:xfrm>
            <a:off x="251520" y="5733256"/>
            <a:ext cx="8712968" cy="1008112"/>
          </a:xfrm>
          <a:prstGeom prst="rect">
            <a:avLst/>
          </a:prstGeom>
          <a:solidFill>
            <a:srgbClr val="FFFF29"/>
          </a:solidFill>
          <a:ln w="25400">
            <a:noFill/>
          </a:ln>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FontTx/>
              <a:buNone/>
            </a:pPr>
            <a:r>
              <a:rPr lang="ja-JP" altLang="en-US" b="1" kern="0" dirty="0" smtClean="0">
                <a:solidFill>
                  <a:srgbClr val="FF0000"/>
                </a:solidFill>
              </a:rPr>
              <a:t>これにより求まる瞬時位相を微分することで，瞬時周波数を算出することが出来る</a:t>
            </a:r>
            <a:r>
              <a:rPr lang="en-US" altLang="ja-JP" b="1" kern="0" dirty="0" smtClean="0">
                <a:solidFill>
                  <a:srgbClr val="FF0000"/>
                </a:solidFill>
              </a:rPr>
              <a:t>!</a:t>
            </a:r>
            <a:endParaRPr lang="ja-JP" altLang="en-US" b="1" kern="0" dirty="0">
              <a:solidFill>
                <a:srgbClr val="FF0000"/>
              </a:solidFill>
            </a:endParaRPr>
          </a:p>
        </p:txBody>
      </p:sp>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154" y="2492896"/>
            <a:ext cx="2293694"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オブジェクト 6"/>
          <p:cNvGraphicFramePr>
            <a:graphicFrameLocks noChangeAspect="1"/>
          </p:cNvGraphicFramePr>
          <p:nvPr>
            <p:extLst>
              <p:ext uri="{D42A27DB-BD31-4B8C-83A1-F6EECF244321}">
                <p14:modId xmlns:p14="http://schemas.microsoft.com/office/powerpoint/2010/main" val="2637596581"/>
              </p:ext>
            </p:extLst>
          </p:nvPr>
        </p:nvGraphicFramePr>
        <p:xfrm>
          <a:off x="297556" y="4557713"/>
          <a:ext cx="4562476" cy="1031875"/>
        </p:xfrm>
        <a:graphic>
          <a:graphicData uri="http://schemas.openxmlformats.org/presentationml/2006/ole">
            <mc:AlternateContent xmlns:mc="http://schemas.openxmlformats.org/markup-compatibility/2006">
              <mc:Choice xmlns:v="urn:schemas-microsoft-com:vml" Requires="v">
                <p:oleObj spid="_x0000_s9615" name="数式" r:id="rId5" imgW="1828800" imgH="457200" progId="Equation.3">
                  <p:embed/>
                </p:oleObj>
              </mc:Choice>
              <mc:Fallback>
                <p:oleObj name="数式" r:id="rId5" imgW="1828800" imgH="457200" progId="Equation.3">
                  <p:embed/>
                  <p:pic>
                    <p:nvPicPr>
                      <p:cNvPr id="0" name="Object 2"/>
                      <p:cNvPicPr>
                        <a:picLocks noChangeAspect="1" noChangeArrowheads="1"/>
                      </p:cNvPicPr>
                      <p:nvPr/>
                    </p:nvPicPr>
                    <p:blipFill>
                      <a:blip r:embed="rId6"/>
                      <a:srcRect/>
                      <a:stretch>
                        <a:fillRect/>
                      </a:stretch>
                    </p:blipFill>
                    <p:spPr bwMode="auto">
                      <a:xfrm>
                        <a:off x="297556" y="4557713"/>
                        <a:ext cx="4562476" cy="1031875"/>
                      </a:xfrm>
                      <a:prstGeom prst="rect">
                        <a:avLst/>
                      </a:prstGeom>
                      <a:solidFill>
                        <a:srgbClr val="66FFFF"/>
                      </a:solidFill>
                      <a:ln>
                        <a:noFill/>
                      </a:ln>
                    </p:spPr>
                  </p:pic>
                </p:oleObj>
              </mc:Fallback>
            </mc:AlternateContent>
          </a:graphicData>
        </a:graphic>
      </p:graphicFrame>
      <p:graphicFrame>
        <p:nvGraphicFramePr>
          <p:cNvPr id="8" name="オブジェクト 7"/>
          <p:cNvGraphicFramePr>
            <a:graphicFrameLocks noChangeAspect="1"/>
          </p:cNvGraphicFramePr>
          <p:nvPr>
            <p:extLst>
              <p:ext uri="{D42A27DB-BD31-4B8C-83A1-F6EECF244321}">
                <p14:modId xmlns:p14="http://schemas.microsoft.com/office/powerpoint/2010/main" val="2632368048"/>
              </p:ext>
            </p:extLst>
          </p:nvPr>
        </p:nvGraphicFramePr>
        <p:xfrm>
          <a:off x="5508104" y="4535488"/>
          <a:ext cx="3152775" cy="1054100"/>
        </p:xfrm>
        <a:graphic>
          <a:graphicData uri="http://schemas.openxmlformats.org/presentationml/2006/ole">
            <mc:AlternateContent xmlns:mc="http://schemas.openxmlformats.org/markup-compatibility/2006">
              <mc:Choice xmlns:v="urn:schemas-microsoft-com:vml" Requires="v">
                <p:oleObj spid="_x0000_s9616" name="数式" r:id="rId7" imgW="1066680" imgH="393480" progId="Equation.3">
                  <p:embed/>
                </p:oleObj>
              </mc:Choice>
              <mc:Fallback>
                <p:oleObj name="数式" r:id="rId7" imgW="1066680" imgH="393480" progId="Equation.3">
                  <p:embed/>
                  <p:pic>
                    <p:nvPicPr>
                      <p:cNvPr id="0" name="オブジェクト 6"/>
                      <p:cNvPicPr>
                        <a:picLocks noChangeAspect="1" noChangeArrowheads="1"/>
                      </p:cNvPicPr>
                      <p:nvPr/>
                    </p:nvPicPr>
                    <p:blipFill>
                      <a:blip r:embed="rId8"/>
                      <a:srcRect/>
                      <a:stretch>
                        <a:fillRect/>
                      </a:stretch>
                    </p:blipFill>
                    <p:spPr bwMode="auto">
                      <a:xfrm>
                        <a:off x="5508104" y="4535488"/>
                        <a:ext cx="3152775" cy="1054100"/>
                      </a:xfrm>
                      <a:prstGeom prst="rect">
                        <a:avLst/>
                      </a:prstGeom>
                      <a:solidFill>
                        <a:srgbClr val="66FFFF"/>
                      </a:solidFill>
                      <a:ln>
                        <a:noFill/>
                      </a:ln>
                    </p:spPr>
                  </p:pic>
                </p:oleObj>
              </mc:Fallback>
            </mc:AlternateContent>
          </a:graphicData>
        </a:graphic>
      </p:graphicFrame>
      <mc:AlternateContent xmlns:mc="http://schemas.openxmlformats.org/markup-compatibility/2006" xmlns:a14="http://schemas.microsoft.com/office/drawing/2010/main">
        <mc:Choice Requires="a14">
          <p:sp>
            <p:nvSpPr>
              <p:cNvPr id="9" name="テキスト ボックス 8"/>
              <p:cNvSpPr txBox="1"/>
              <p:nvPr/>
            </p:nvSpPr>
            <p:spPr>
              <a:xfrm>
                <a:off x="3203848" y="3356992"/>
                <a:ext cx="5629105" cy="584775"/>
              </a:xfrm>
              <a:prstGeom prst="rect">
                <a:avLst/>
              </a:prstGeom>
              <a:noFill/>
            </p:spPr>
            <p:txBody>
              <a:bodyPr wrap="none" rtlCol="0">
                <a:spAutoFit/>
              </a:bodyPr>
              <a:lstStyle/>
              <a:p>
                <a14:m>
                  <m:oMath xmlns:m="http://schemas.openxmlformats.org/officeDocument/2006/math">
                    <m:r>
                      <a:rPr kumimoji="1" lang="en-US" altLang="ja-JP" sz="3200" b="0" i="1" smtClean="0">
                        <a:latin typeface="Cambria Math"/>
                      </a:rPr>
                      <m:t>𝑧</m:t>
                    </m:r>
                    <m:d>
                      <m:dPr>
                        <m:ctrlPr>
                          <a:rPr kumimoji="1" lang="en-US" altLang="ja-JP" sz="3200" b="0" i="1" smtClean="0">
                            <a:latin typeface="Cambria Math"/>
                          </a:rPr>
                        </m:ctrlPr>
                      </m:dPr>
                      <m:e>
                        <m:r>
                          <a:rPr kumimoji="1" lang="en-US" altLang="ja-JP" sz="3200" b="0" i="1" smtClean="0">
                            <a:latin typeface="Cambria Math"/>
                          </a:rPr>
                          <m:t>𝑡</m:t>
                        </m:r>
                      </m:e>
                    </m:d>
                    <m:r>
                      <a:rPr kumimoji="1" lang="en-US" altLang="ja-JP" sz="3200" b="0" i="1" smtClean="0">
                        <a:latin typeface="Cambria Math"/>
                      </a:rPr>
                      <m:t>=</m:t>
                    </m:r>
                    <m:r>
                      <a:rPr kumimoji="1" lang="en-US" altLang="ja-JP" sz="3200" b="0" i="1" smtClean="0">
                        <a:latin typeface="Cambria Math"/>
                      </a:rPr>
                      <m:t>𝑓</m:t>
                    </m:r>
                    <m:d>
                      <m:dPr>
                        <m:ctrlPr>
                          <a:rPr kumimoji="1" lang="en-US" altLang="ja-JP" sz="3200" b="0" i="1" smtClean="0">
                            <a:latin typeface="Cambria Math"/>
                          </a:rPr>
                        </m:ctrlPr>
                      </m:dPr>
                      <m:e>
                        <m:r>
                          <a:rPr kumimoji="1" lang="en-US" altLang="ja-JP" sz="3200" b="0" i="1" smtClean="0">
                            <a:latin typeface="Cambria Math"/>
                          </a:rPr>
                          <m:t>𝑡</m:t>
                        </m:r>
                      </m:e>
                    </m:d>
                    <m:r>
                      <a:rPr kumimoji="1" lang="en-US" altLang="ja-JP" sz="3200" b="0" i="1" smtClean="0">
                        <a:latin typeface="Cambria Math"/>
                      </a:rPr>
                      <m:t>+</m:t>
                    </m:r>
                    <m:r>
                      <a:rPr kumimoji="1" lang="en-US" altLang="ja-JP" sz="3200" b="0" i="1" smtClean="0">
                        <a:latin typeface="Cambria Math"/>
                      </a:rPr>
                      <m:t>𝑖𝑔</m:t>
                    </m:r>
                    <m:d>
                      <m:dPr>
                        <m:ctrlPr>
                          <a:rPr kumimoji="1" lang="en-US" altLang="ja-JP" sz="3200" b="0" i="1" smtClean="0">
                            <a:latin typeface="Cambria Math"/>
                          </a:rPr>
                        </m:ctrlPr>
                      </m:dPr>
                      <m:e>
                        <m:r>
                          <a:rPr kumimoji="1" lang="en-US" altLang="ja-JP" sz="3200" b="0" i="1" smtClean="0">
                            <a:latin typeface="Cambria Math"/>
                          </a:rPr>
                          <m:t>𝑡</m:t>
                        </m:r>
                      </m:e>
                    </m:d>
                  </m:oMath>
                </a14:m>
                <a:r>
                  <a:rPr kumimoji="1" lang="ja-JP" altLang="en-US" sz="3200" dirty="0" smtClean="0"/>
                  <a:t>と表される</a:t>
                </a:r>
                <a:endParaRPr kumimoji="1" lang="ja-JP" altLang="en-US" sz="32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3203848" y="3356992"/>
                <a:ext cx="5629105" cy="584775"/>
              </a:xfrm>
              <a:prstGeom prst="rect">
                <a:avLst/>
              </a:prstGeom>
              <a:blipFill rotWithShape="1">
                <a:blip r:embed="rId9"/>
                <a:stretch>
                  <a:fillRect t="-16667" r="-1733" b="-30208"/>
                </a:stretch>
              </a:blipFill>
            </p:spPr>
            <p:txBody>
              <a:bodyPr/>
              <a:lstStyle/>
              <a:p>
                <a:r>
                  <a:rPr lang="ja-JP" altLang="en-US">
                    <a:noFill/>
                  </a:rPr>
                  <a:t> </a:t>
                </a:r>
              </a:p>
            </p:txBody>
          </p:sp>
        </mc:Fallback>
      </mc:AlternateContent>
      <p:sp>
        <p:nvSpPr>
          <p:cNvPr id="11" name="Text Box 9"/>
          <p:cNvSpPr txBox="1">
            <a:spLocks noChangeArrowheads="1"/>
          </p:cNvSpPr>
          <p:nvPr/>
        </p:nvSpPr>
        <p:spPr bwMode="auto">
          <a:xfrm>
            <a:off x="3491880" y="1115452"/>
            <a:ext cx="5760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r>
              <a:rPr lang="en-US" altLang="ja-JP" sz="1800" i="1" dirty="0">
                <a:solidFill>
                  <a:srgbClr val="800080"/>
                </a:solidFill>
                <a:latin typeface="Arial" charset="0"/>
              </a:rPr>
              <a:t>Ref) H</a:t>
            </a:r>
            <a:r>
              <a:rPr lang="en-US" altLang="ja-JP" sz="1800" i="1" dirty="0" smtClean="0">
                <a:solidFill>
                  <a:srgbClr val="800080"/>
                </a:solidFill>
                <a:latin typeface="Arial" charset="0"/>
              </a:rPr>
              <a:t>. </a:t>
            </a:r>
            <a:r>
              <a:rPr lang="en-US" altLang="ja-JP" sz="1800" i="1" dirty="0" err="1">
                <a:solidFill>
                  <a:srgbClr val="800080"/>
                </a:solidFill>
                <a:latin typeface="Arial" charset="0"/>
              </a:rPr>
              <a:t>Füser</a:t>
            </a:r>
            <a:r>
              <a:rPr lang="en-US" altLang="ja-JP" sz="1800" i="1" dirty="0">
                <a:solidFill>
                  <a:srgbClr val="800080"/>
                </a:solidFill>
                <a:latin typeface="Arial" charset="0"/>
              </a:rPr>
              <a:t> et al, </a:t>
            </a:r>
            <a:r>
              <a:rPr lang="en-US" altLang="ja-JP" sz="1800" i="1" dirty="0" smtClean="0">
                <a:solidFill>
                  <a:srgbClr val="800080"/>
                </a:solidFill>
                <a:latin typeface="Arial" charset="0"/>
              </a:rPr>
              <a:t>Appl. Phys. </a:t>
            </a:r>
            <a:r>
              <a:rPr lang="en-US" altLang="ja-JP" sz="1800" i="1" dirty="0" err="1" smtClean="0">
                <a:solidFill>
                  <a:srgbClr val="800080"/>
                </a:solidFill>
                <a:latin typeface="Arial" charset="0"/>
              </a:rPr>
              <a:t>Lett</a:t>
            </a:r>
            <a:r>
              <a:rPr lang="en-US" altLang="ja-JP" sz="1800" i="1" dirty="0" smtClean="0">
                <a:solidFill>
                  <a:srgbClr val="800080"/>
                </a:solidFill>
                <a:latin typeface="Arial" charset="0"/>
              </a:rPr>
              <a:t>. </a:t>
            </a:r>
            <a:r>
              <a:rPr lang="en-US" altLang="ja-JP" sz="1800" b="1" i="1" dirty="0" smtClean="0">
                <a:solidFill>
                  <a:srgbClr val="800080"/>
                </a:solidFill>
                <a:latin typeface="Arial" charset="0"/>
              </a:rPr>
              <a:t>99</a:t>
            </a:r>
            <a:r>
              <a:rPr lang="en-US" altLang="ja-JP" sz="1800" i="1" dirty="0" smtClean="0">
                <a:solidFill>
                  <a:srgbClr val="800080"/>
                </a:solidFill>
                <a:latin typeface="Arial" charset="0"/>
              </a:rPr>
              <a:t>, 121111 </a:t>
            </a:r>
            <a:r>
              <a:rPr lang="en-US" altLang="ja-JP" sz="1800" i="1" dirty="0">
                <a:solidFill>
                  <a:srgbClr val="800080"/>
                </a:solidFill>
                <a:latin typeface="Arial" charset="0"/>
              </a:rPr>
              <a:t>(</a:t>
            </a:r>
            <a:r>
              <a:rPr lang="en-US" altLang="ja-JP" sz="1800" i="1" dirty="0" smtClean="0">
                <a:solidFill>
                  <a:srgbClr val="800080"/>
                </a:solidFill>
                <a:latin typeface="Arial" charset="0"/>
              </a:rPr>
              <a:t>2011).</a:t>
            </a:r>
          </a:p>
        </p:txBody>
      </p:sp>
    </p:spTree>
    <p:extLst>
      <p:ext uri="{BB962C8B-B14F-4D97-AF65-F5344CB8AC3E}">
        <p14:creationId xmlns:p14="http://schemas.microsoft.com/office/powerpoint/2010/main" val="140327803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314" y="1498015"/>
            <a:ext cx="5071067" cy="3629136"/>
          </a:xfrm>
          <a:prstGeom prst="rect">
            <a:avLst/>
          </a:prstGeom>
          <a:ln>
            <a:solidFill>
              <a:schemeClr val="tx1"/>
            </a:solidFill>
          </a:ln>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59" y="5312494"/>
            <a:ext cx="8223957" cy="1515187"/>
          </a:xfrm>
          <a:prstGeom prst="rect">
            <a:avLst/>
          </a:prstGeom>
          <a:ln>
            <a:solidFill>
              <a:schemeClr val="tx1"/>
            </a:solidFill>
          </a:ln>
        </p:spPr>
      </p:pic>
      <p:sp>
        <p:nvSpPr>
          <p:cNvPr id="2" name="タイトル 1"/>
          <p:cNvSpPr>
            <a:spLocks noGrp="1"/>
          </p:cNvSpPr>
          <p:nvPr>
            <p:ph type="title"/>
          </p:nvPr>
        </p:nvSpPr>
        <p:spPr>
          <a:xfrm>
            <a:off x="682671" y="404664"/>
            <a:ext cx="7772400" cy="576064"/>
          </a:xfrm>
        </p:spPr>
        <p:txBody>
          <a:bodyPr/>
          <a:lstStyle/>
          <a:p>
            <a:r>
              <a:rPr kumimoji="1" lang="ja-JP" altLang="en-US" sz="4000" dirty="0" smtClean="0"/>
              <a:t>研究背景</a:t>
            </a:r>
            <a:endParaRPr kumimoji="1" lang="ja-JP" altLang="en-US" sz="4000" dirty="0"/>
          </a:p>
        </p:txBody>
      </p:sp>
      <p:sp>
        <p:nvSpPr>
          <p:cNvPr id="3" name="コンテンツ プレースホルダー 2"/>
          <p:cNvSpPr>
            <a:spLocks noGrp="1"/>
          </p:cNvSpPr>
          <p:nvPr>
            <p:ph idx="1"/>
          </p:nvPr>
        </p:nvSpPr>
        <p:spPr>
          <a:xfrm>
            <a:off x="0" y="908720"/>
            <a:ext cx="9144000" cy="1512168"/>
          </a:xfrm>
        </p:spPr>
        <p:txBody>
          <a:bodyPr/>
          <a:lstStyle/>
          <a:p>
            <a:pPr marL="0" indent="0">
              <a:buNone/>
            </a:pPr>
            <a:r>
              <a:rPr lang="ja-JP" altLang="en-US" sz="2800" dirty="0"/>
              <a:t>　</a:t>
            </a:r>
            <a:r>
              <a:rPr lang="ja-JP" altLang="en-US" sz="2800" dirty="0" smtClean="0"/>
              <a:t>近年、テラヘルツ </a:t>
            </a:r>
            <a:r>
              <a:rPr lang="en-US" altLang="ja-JP" sz="2800" dirty="0" smtClean="0"/>
              <a:t>(</a:t>
            </a:r>
            <a:r>
              <a:rPr lang="en-US" altLang="ja-JP" sz="2800" dirty="0" smtClean="0">
                <a:latin typeface="Times New Roman" pitchFamily="18" charset="0"/>
                <a:cs typeface="Times New Roman" pitchFamily="18" charset="0"/>
              </a:rPr>
              <a:t>THz) </a:t>
            </a:r>
            <a:r>
              <a:rPr lang="ja-JP" altLang="en-US" sz="2800" dirty="0" smtClean="0"/>
              <a:t>波が大容量無線通信</a:t>
            </a:r>
            <a:r>
              <a:rPr lang="ja-JP" altLang="en-US" sz="2800" dirty="0"/>
              <a:t>のための新しい手段と</a:t>
            </a:r>
            <a:r>
              <a:rPr lang="ja-JP" altLang="en-US" sz="2800" dirty="0" smtClean="0"/>
              <a:t>して</a:t>
            </a:r>
            <a:r>
              <a:rPr lang="ja-JP" altLang="en-US" sz="2800" dirty="0"/>
              <a:t>注目</a:t>
            </a:r>
            <a:endParaRPr lang="en-US" altLang="ja-JP" sz="2800" dirty="0" smtClean="0"/>
          </a:p>
          <a:p>
            <a:pPr marL="0" indent="0">
              <a:buNone/>
            </a:pPr>
            <a:endParaRPr lang="en-US" altLang="ja-JP" sz="800" dirty="0" smtClean="0"/>
          </a:p>
          <a:p>
            <a:pPr lvl="1">
              <a:buFont typeface="Arial" pitchFamily="34" charset="0"/>
              <a:buChar char="•"/>
            </a:pPr>
            <a:r>
              <a:rPr lang="en-US" altLang="ja-JP" sz="2400" dirty="0" smtClean="0">
                <a:latin typeface="Times New Roman" pitchFamily="18" charset="0"/>
                <a:cs typeface="Times New Roman" pitchFamily="18" charset="0"/>
              </a:rPr>
              <a:t>THz</a:t>
            </a:r>
            <a:r>
              <a:rPr lang="ja-JP" altLang="en-US" sz="2400" dirty="0" smtClean="0"/>
              <a:t>無線通信など</a:t>
            </a:r>
            <a:endParaRPr lang="en-US" altLang="ja-JP" sz="2400" dirty="0" smtClean="0"/>
          </a:p>
        </p:txBody>
      </p:sp>
      <p:sp>
        <p:nvSpPr>
          <p:cNvPr id="5" name="テキスト ボックス 4"/>
          <p:cNvSpPr txBox="1"/>
          <p:nvPr/>
        </p:nvSpPr>
        <p:spPr>
          <a:xfrm>
            <a:off x="1935042" y="6519446"/>
            <a:ext cx="3427608" cy="338554"/>
          </a:xfrm>
          <a:prstGeom prst="rect">
            <a:avLst/>
          </a:prstGeom>
          <a:noFill/>
        </p:spPr>
        <p:txBody>
          <a:bodyPr wrap="square" rtlCol="0">
            <a:spAutoFit/>
          </a:bodyPr>
          <a:lstStyle/>
          <a:p>
            <a:r>
              <a:rPr kumimoji="1" lang="en-US" altLang="ja-JP" sz="1600" dirty="0" smtClean="0"/>
              <a:t>(</a:t>
            </a:r>
            <a:r>
              <a:rPr kumimoji="1" lang="ja-JP" altLang="en-US" sz="1600" dirty="0" smtClean="0"/>
              <a:t>テラヘルツ技術動向調査報告より</a:t>
            </a:r>
            <a:r>
              <a:rPr kumimoji="1" lang="en-US" altLang="ja-JP" sz="1600" dirty="0" smtClean="0"/>
              <a:t>)</a:t>
            </a:r>
            <a:endParaRPr kumimoji="1" lang="ja-JP" altLang="en-US" sz="1600" dirty="0"/>
          </a:p>
        </p:txBody>
      </p:sp>
      <p:sp>
        <p:nvSpPr>
          <p:cNvPr id="8" name="テキスト ボックス 7"/>
          <p:cNvSpPr txBox="1"/>
          <p:nvPr/>
        </p:nvSpPr>
        <p:spPr>
          <a:xfrm>
            <a:off x="98837" y="2719427"/>
            <a:ext cx="3672408" cy="830997"/>
          </a:xfrm>
          <a:prstGeom prst="rect">
            <a:avLst/>
          </a:prstGeom>
          <a:noFill/>
          <a:ln>
            <a:noFill/>
          </a:ln>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kumimoji="1" lang="ja-JP" altLang="en-US" sz="2400" b="1" dirty="0" smtClean="0">
                <a:ln w="11430"/>
                <a:solidFill>
                  <a:srgbClr val="1B06BA"/>
                </a:solidFill>
              </a:rPr>
              <a:t>多数局間の混信を避ける必要がある</a:t>
            </a:r>
            <a:endParaRPr kumimoji="1" lang="ja-JP" altLang="en-US" sz="2400" b="1" dirty="0">
              <a:ln w="11430"/>
              <a:solidFill>
                <a:srgbClr val="1B06BA"/>
              </a:solidFill>
            </a:endParaRPr>
          </a:p>
        </p:txBody>
      </p:sp>
      <p:grpSp>
        <p:nvGrpSpPr>
          <p:cNvPr id="4" name="グループ化 3"/>
          <p:cNvGrpSpPr/>
          <p:nvPr/>
        </p:nvGrpSpPr>
        <p:grpSpPr>
          <a:xfrm>
            <a:off x="7137" y="3635598"/>
            <a:ext cx="3855808" cy="1403205"/>
            <a:chOff x="7137" y="3635598"/>
            <a:chExt cx="3855808" cy="1403205"/>
          </a:xfrm>
        </p:grpSpPr>
        <p:sp>
          <p:nvSpPr>
            <p:cNvPr id="9" name="下矢印 8"/>
            <p:cNvSpPr/>
            <p:nvPr/>
          </p:nvSpPr>
          <p:spPr bwMode="auto">
            <a:xfrm>
              <a:off x="1727958" y="3635598"/>
              <a:ext cx="432048" cy="505797"/>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2" name="テキスト ボックス 11"/>
            <p:cNvSpPr txBox="1"/>
            <p:nvPr/>
          </p:nvSpPr>
          <p:spPr>
            <a:xfrm>
              <a:off x="7137" y="4207806"/>
              <a:ext cx="3855808" cy="830997"/>
            </a:xfrm>
            <a:prstGeom prst="rect">
              <a:avLst/>
            </a:prstGeom>
            <a:solidFill>
              <a:srgbClr val="FFFF00"/>
            </a:solidFill>
            <a:ln>
              <a:solidFill>
                <a:schemeClr val="tx1"/>
              </a:solidFill>
            </a:ln>
          </p:spPr>
          <p:txBody>
            <a:bodyPr wrap="square" rtlCol="0">
              <a:spAutoFit/>
            </a:bodyPr>
            <a:lstStyle/>
            <a:p>
              <a:pPr algn="ctr"/>
              <a:r>
                <a:rPr lang="en-US" altLang="ja-JP" sz="24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THz</a:t>
              </a:r>
              <a:r>
                <a:rPr lang="ja-JP" altLang="en-US" sz="24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領域に</a:t>
              </a:r>
              <a:r>
                <a:rPr lang="ja-JP" altLang="en-US" sz="24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おいて高精度な周波数計測技術が必要</a:t>
              </a:r>
              <a:endParaRPr lang="ja-JP" altLang="en-US" sz="2400" b="1" dirty="0">
                <a:ln w="1905"/>
                <a:solidFill>
                  <a:srgbClr val="FF0000"/>
                </a:solidFill>
                <a:effectLst>
                  <a:innerShdw blurRad="69850" dist="43180" dir="5400000">
                    <a:srgbClr val="000000">
                      <a:alpha val="65000"/>
                    </a:srgbClr>
                  </a:innerShdw>
                </a:effectLst>
              </a:endParaRPr>
            </a:p>
          </p:txBody>
        </p:sp>
      </p:grpSp>
      <p:sp>
        <p:nvSpPr>
          <p:cNvPr id="16" name="正方形/長方形 15"/>
          <p:cNvSpPr/>
          <p:nvPr/>
        </p:nvSpPr>
        <p:spPr bwMode="auto">
          <a:xfrm>
            <a:off x="3765005" y="5302056"/>
            <a:ext cx="860967" cy="18636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9" name="正方形/長方形 18"/>
          <p:cNvSpPr/>
          <p:nvPr/>
        </p:nvSpPr>
        <p:spPr bwMode="auto">
          <a:xfrm>
            <a:off x="7639292" y="5308222"/>
            <a:ext cx="410011" cy="18636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0" name="正方形/長方形 19"/>
          <p:cNvSpPr/>
          <p:nvPr/>
        </p:nvSpPr>
        <p:spPr bwMode="auto">
          <a:xfrm>
            <a:off x="3993056" y="1412776"/>
            <a:ext cx="1947096" cy="2160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8" name="テキスト ボックス 17"/>
          <p:cNvSpPr txBox="1"/>
          <p:nvPr/>
        </p:nvSpPr>
        <p:spPr>
          <a:xfrm>
            <a:off x="3947314" y="1474911"/>
            <a:ext cx="2317763" cy="307777"/>
          </a:xfrm>
          <a:prstGeom prst="rect">
            <a:avLst/>
          </a:prstGeom>
          <a:solidFill>
            <a:schemeClr val="bg1">
              <a:lumMod val="75000"/>
            </a:schemeClr>
          </a:solidFill>
        </p:spPr>
        <p:txBody>
          <a:bodyPr wrap="square" rtlCol="0">
            <a:spAutoFit/>
          </a:bodyPr>
          <a:lstStyle/>
          <a:p>
            <a:r>
              <a:rPr kumimoji="1" lang="ja-JP" altLang="en-US" sz="1400" b="1" dirty="0" smtClean="0"/>
              <a:t>テンポラリなネットワーク</a:t>
            </a:r>
            <a:endParaRPr kumimoji="1" lang="ja-JP" altLang="en-US" sz="1400" b="1" dirty="0"/>
          </a:p>
        </p:txBody>
      </p:sp>
      <p:sp>
        <p:nvSpPr>
          <p:cNvPr id="24" name="テキスト ボックス 23"/>
          <p:cNvSpPr txBox="1"/>
          <p:nvPr/>
        </p:nvSpPr>
        <p:spPr>
          <a:xfrm>
            <a:off x="3947314" y="3242646"/>
            <a:ext cx="3376088" cy="307777"/>
          </a:xfrm>
          <a:prstGeom prst="rect">
            <a:avLst/>
          </a:prstGeom>
          <a:solidFill>
            <a:schemeClr val="bg1">
              <a:lumMod val="75000"/>
            </a:schemeClr>
          </a:solidFill>
        </p:spPr>
        <p:txBody>
          <a:bodyPr wrap="square" rtlCol="0">
            <a:spAutoFit/>
          </a:bodyPr>
          <a:lstStyle/>
          <a:p>
            <a:r>
              <a:rPr kumimoji="1" lang="ja-JP" altLang="en-US" sz="1400" b="1" dirty="0" smtClean="0"/>
              <a:t>ホットスポット</a:t>
            </a:r>
            <a:r>
              <a:rPr kumimoji="1" lang="en-US" altLang="ja-JP" sz="1400" b="1" dirty="0" smtClean="0"/>
              <a:t>, </a:t>
            </a:r>
            <a:r>
              <a:rPr kumimoji="1" lang="ja-JP" altLang="en-US" sz="1400" b="1" dirty="0" smtClean="0"/>
              <a:t>レンタル</a:t>
            </a:r>
            <a:r>
              <a:rPr kumimoji="1" lang="en-US" altLang="ja-JP" sz="1400" b="1" dirty="0" smtClean="0"/>
              <a:t>DVD</a:t>
            </a:r>
            <a:r>
              <a:rPr kumimoji="1" lang="ja-JP" altLang="en-US" sz="1400" b="1" dirty="0" smtClean="0"/>
              <a:t>ショップ</a:t>
            </a:r>
            <a:endParaRPr kumimoji="1" lang="ja-JP" altLang="en-US" sz="1400" b="1" dirty="0"/>
          </a:p>
        </p:txBody>
      </p:sp>
      <p:sp>
        <p:nvSpPr>
          <p:cNvPr id="7" name="テキスト ボックス 6"/>
          <p:cNvSpPr txBox="1"/>
          <p:nvPr/>
        </p:nvSpPr>
        <p:spPr>
          <a:xfrm>
            <a:off x="3572261" y="5044882"/>
            <a:ext cx="5852465" cy="307777"/>
          </a:xfrm>
          <a:prstGeom prst="rect">
            <a:avLst/>
          </a:prstGeom>
          <a:noFill/>
        </p:spPr>
        <p:txBody>
          <a:bodyPr wrap="square" rtlCol="0">
            <a:spAutoFit/>
          </a:bodyPr>
          <a:lstStyle/>
          <a:p>
            <a:r>
              <a:rPr lang="en-US" altLang="ja-JP" sz="1400" dirty="0" smtClean="0"/>
              <a:t>(http</a:t>
            </a:r>
            <a:r>
              <a:rPr lang="en-US" altLang="ja-JP" sz="1400" dirty="0"/>
              <a:t>://www.ile.osaka-u.ac.jp/research/THP/pdf/oyobuturi300.pdf</a:t>
            </a:r>
            <a:r>
              <a:rPr lang="ja-JP" altLang="en-US" sz="1400" dirty="0" smtClean="0"/>
              <a:t>より</a:t>
            </a:r>
            <a:r>
              <a:rPr lang="en-US" altLang="ja-JP" sz="1400" dirty="0" smtClean="0"/>
              <a:t>)</a:t>
            </a:r>
            <a:endParaRPr kumimoji="1" lang="ja-JP" altLang="en-US" sz="1400" dirty="0"/>
          </a:p>
        </p:txBody>
      </p:sp>
    </p:spTree>
    <p:extLst>
      <p:ext uri="{BB962C8B-B14F-4D97-AF65-F5344CB8AC3E}">
        <p14:creationId xmlns:p14="http://schemas.microsoft.com/office/powerpoint/2010/main" val="610341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652686"/>
            <a:ext cx="9144000" cy="544066"/>
          </a:xfrm>
          <a:ln>
            <a:noFill/>
            <a:miter lim="800000"/>
            <a:headEnd/>
            <a:tailEnd/>
          </a:ln>
        </p:spPr>
        <p:txBody>
          <a:bodyPr>
            <a:noAutofit/>
          </a:bodyPr>
          <a:lstStyle/>
          <a:p>
            <a:pPr eaLnBrk="1" hangingPunct="1"/>
            <a:r>
              <a:rPr lang="ja-JP" altLang="en-US" sz="4800" b="1" dirty="0" smtClean="0">
                <a:solidFill>
                  <a:srgbClr val="172185"/>
                </a:solidFill>
                <a:latin typeface="Arial" charset="0"/>
                <a:ea typeface="ＭＳ ゴシック" pitchFamily="1" charset="-128"/>
              </a:rPr>
              <a:t>研究背景</a:t>
            </a:r>
            <a:endParaRPr lang="en-US" altLang="ja-JP" sz="4800" b="1" dirty="0" smtClean="0">
              <a:solidFill>
                <a:srgbClr val="172185"/>
              </a:solidFill>
              <a:latin typeface="Arial" charset="0"/>
              <a:ea typeface="ＭＳ ゴシック" pitchFamily="1" charset="-128"/>
            </a:endParaRPr>
          </a:p>
        </p:txBody>
      </p:sp>
      <p:sp>
        <p:nvSpPr>
          <p:cNvPr id="4099" name="AutoShape 6"/>
          <p:cNvSpPr>
            <a:spLocks noChangeArrowheads="1"/>
          </p:cNvSpPr>
          <p:nvPr/>
        </p:nvSpPr>
        <p:spPr bwMode="auto">
          <a:xfrm>
            <a:off x="4165600" y="2348880"/>
            <a:ext cx="814388" cy="1080120"/>
          </a:xfrm>
          <a:prstGeom prst="downArrow">
            <a:avLst>
              <a:gd name="adj1" fmla="val 50000"/>
              <a:gd name="adj2" fmla="val 29483"/>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4100" name="Rectangle 12"/>
          <p:cNvSpPr>
            <a:spLocks noChangeArrowheads="1"/>
          </p:cNvSpPr>
          <p:nvPr/>
        </p:nvSpPr>
        <p:spPr bwMode="auto">
          <a:xfrm>
            <a:off x="218380" y="1404065"/>
            <a:ext cx="8674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3600" b="1" dirty="0" smtClean="0">
                <a:latin typeface="+mn-ea"/>
              </a:rPr>
              <a:t>周波数は電磁波の基本的な物理量である</a:t>
            </a:r>
            <a:endParaRPr lang="en-US" altLang="ja-JP" sz="3600" b="1" dirty="0">
              <a:latin typeface="+mn-ea"/>
            </a:endParaRPr>
          </a:p>
        </p:txBody>
      </p:sp>
      <p:sp>
        <p:nvSpPr>
          <p:cNvPr id="4101" name="Rectangle 13"/>
          <p:cNvSpPr>
            <a:spLocks noChangeArrowheads="1"/>
          </p:cNvSpPr>
          <p:nvPr/>
        </p:nvSpPr>
        <p:spPr bwMode="auto">
          <a:xfrm>
            <a:off x="107504" y="5661248"/>
            <a:ext cx="8964488" cy="1077218"/>
          </a:xfrm>
          <a:prstGeom prst="rect">
            <a:avLst/>
          </a:prstGeom>
          <a:solidFill>
            <a:srgbClr val="1B06BA"/>
          </a:solidFill>
          <a:ln>
            <a:noFill/>
          </a:ln>
          <a:extLst/>
        </p:spPr>
        <p:txBody>
          <a:bodyPr wrap="square">
            <a:spAutoFit/>
          </a:bodyPr>
          <a:lstStyle/>
          <a:p>
            <a:pPr algn="ctr"/>
            <a:r>
              <a:rPr lang="ja-JP" altLang="en-US" sz="3200" b="1" dirty="0" smtClean="0">
                <a:solidFill>
                  <a:srgbClr val="FFFF00"/>
                </a:solidFill>
                <a:latin typeface="+mn-ea"/>
              </a:rPr>
              <a:t>しかしながら</a:t>
            </a:r>
            <a:r>
              <a:rPr lang="en-US" altLang="ja-JP" sz="3200" b="1" dirty="0" smtClean="0">
                <a:solidFill>
                  <a:srgbClr val="FFFF00"/>
                </a:solidFill>
                <a:latin typeface="+mn-ea"/>
              </a:rPr>
              <a:t>, </a:t>
            </a:r>
            <a:r>
              <a:rPr lang="en-US" altLang="ja-JP" sz="3200" b="1" dirty="0" smtClean="0">
                <a:solidFill>
                  <a:srgbClr val="FFFF00"/>
                </a:solidFill>
              </a:rPr>
              <a:t>CW-THz</a:t>
            </a:r>
            <a:r>
              <a:rPr lang="ja-JP" altLang="en-US" sz="3200" b="1" dirty="0" smtClean="0">
                <a:solidFill>
                  <a:srgbClr val="FFFF00"/>
                </a:solidFill>
                <a:latin typeface="+mn-ea"/>
              </a:rPr>
              <a:t>波の絶対周波数計測は</a:t>
            </a:r>
            <a:endParaRPr lang="en-US" altLang="ja-JP" sz="3200" b="1" dirty="0" smtClean="0">
              <a:solidFill>
                <a:srgbClr val="FFFF00"/>
              </a:solidFill>
              <a:latin typeface="+mn-ea"/>
            </a:endParaRPr>
          </a:p>
          <a:p>
            <a:pPr algn="ctr"/>
            <a:r>
              <a:rPr lang="ja-JP" altLang="en-US" sz="3200" b="1" dirty="0" smtClean="0">
                <a:solidFill>
                  <a:srgbClr val="FFFF00"/>
                </a:solidFill>
                <a:latin typeface="+mn-ea"/>
              </a:rPr>
              <a:t>十分に確立していない</a:t>
            </a:r>
            <a:r>
              <a:rPr lang="en-US" altLang="ja-JP" sz="3200" b="1" dirty="0" smtClean="0">
                <a:solidFill>
                  <a:srgbClr val="FFFF00"/>
                </a:solidFill>
                <a:latin typeface="+mn-ea"/>
              </a:rPr>
              <a:t>!</a:t>
            </a:r>
            <a:endParaRPr lang="en-US" altLang="ja-JP" sz="3200" b="1" dirty="0">
              <a:solidFill>
                <a:srgbClr val="FFFF00"/>
              </a:solidFill>
              <a:latin typeface="+mn-ea"/>
            </a:endParaRPr>
          </a:p>
        </p:txBody>
      </p:sp>
      <p:sp>
        <p:nvSpPr>
          <p:cNvPr id="4102" name="Rectangle 15"/>
          <p:cNvSpPr>
            <a:spLocks noChangeArrowheads="1"/>
          </p:cNvSpPr>
          <p:nvPr/>
        </p:nvSpPr>
        <p:spPr bwMode="auto">
          <a:xfrm>
            <a:off x="5109592" y="2300679"/>
            <a:ext cx="37828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2400" b="1" dirty="0" smtClean="0">
                <a:solidFill>
                  <a:srgbClr val="2F8B20"/>
                </a:solidFill>
                <a:latin typeface="Arial" charset="0"/>
              </a:rPr>
              <a:t>実用的な</a:t>
            </a:r>
            <a:r>
              <a:rPr lang="en-US" altLang="ja-JP" sz="2400" b="1" dirty="0" smtClean="0">
                <a:solidFill>
                  <a:srgbClr val="2F8B20"/>
                </a:solidFill>
                <a:latin typeface="Arial" charset="0"/>
              </a:rPr>
              <a:t>CW-THz </a:t>
            </a:r>
            <a:r>
              <a:rPr lang="ja-JP" altLang="en-US" sz="2400" b="1" dirty="0" smtClean="0">
                <a:solidFill>
                  <a:srgbClr val="2F8B20"/>
                </a:solidFill>
                <a:latin typeface="Arial" charset="0"/>
              </a:rPr>
              <a:t>光源</a:t>
            </a:r>
            <a:r>
              <a:rPr lang="en-US" altLang="ja-JP" sz="2400" b="1" dirty="0" smtClean="0">
                <a:solidFill>
                  <a:srgbClr val="2F8B20"/>
                </a:solidFill>
                <a:latin typeface="Arial" charset="0"/>
              </a:rPr>
              <a:t> </a:t>
            </a:r>
            <a:r>
              <a:rPr lang="en-US" altLang="ja-JP" sz="2400" b="1" dirty="0">
                <a:solidFill>
                  <a:srgbClr val="2F8B20"/>
                </a:solidFill>
                <a:latin typeface="Arial" charset="0"/>
              </a:rPr>
              <a:t>(THz-QCL, </a:t>
            </a:r>
            <a:r>
              <a:rPr lang="en-US" altLang="ja-JP" sz="2400" b="1" dirty="0" smtClean="0">
                <a:solidFill>
                  <a:srgbClr val="2F8B20"/>
                </a:solidFill>
                <a:latin typeface="Arial" charset="0"/>
              </a:rPr>
              <a:t>UTC-PD</a:t>
            </a:r>
            <a:r>
              <a:rPr lang="ja-JP" altLang="en-US" sz="2400" b="1" dirty="0" smtClean="0">
                <a:solidFill>
                  <a:srgbClr val="2F8B20"/>
                </a:solidFill>
                <a:latin typeface="Arial" charset="0"/>
              </a:rPr>
              <a:t>など</a:t>
            </a:r>
            <a:r>
              <a:rPr lang="en-US" altLang="ja-JP" sz="2400" b="1" dirty="0" smtClean="0">
                <a:solidFill>
                  <a:srgbClr val="2F8B20"/>
                </a:solidFill>
                <a:latin typeface="Arial" charset="0"/>
              </a:rPr>
              <a:t>)</a:t>
            </a:r>
            <a:r>
              <a:rPr lang="ja-JP" altLang="en-US" sz="2400" b="1" dirty="0" smtClean="0">
                <a:solidFill>
                  <a:srgbClr val="2F8B20"/>
                </a:solidFill>
                <a:latin typeface="Arial" charset="0"/>
              </a:rPr>
              <a:t>の発達</a:t>
            </a:r>
            <a:endParaRPr lang="en-US" altLang="ja-JP" sz="2400" b="1" dirty="0">
              <a:solidFill>
                <a:srgbClr val="2F8B20"/>
              </a:solidFill>
              <a:latin typeface="Arial" charset="0"/>
            </a:endParaRPr>
          </a:p>
        </p:txBody>
      </p:sp>
      <p:sp>
        <p:nvSpPr>
          <p:cNvPr id="4103" name="Rectangle 16"/>
          <p:cNvSpPr>
            <a:spLocks noChangeArrowheads="1"/>
          </p:cNvSpPr>
          <p:nvPr/>
        </p:nvSpPr>
        <p:spPr bwMode="auto">
          <a:xfrm>
            <a:off x="-252536" y="2420888"/>
            <a:ext cx="45554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2400" b="1" dirty="0" smtClean="0">
                <a:solidFill>
                  <a:srgbClr val="2F8B20"/>
                </a:solidFill>
                <a:latin typeface="Arial" charset="0"/>
              </a:rPr>
              <a:t>THz</a:t>
            </a:r>
            <a:r>
              <a:rPr lang="ja-JP" altLang="en-US" sz="2400" b="1" dirty="0">
                <a:solidFill>
                  <a:srgbClr val="2F8B20"/>
                </a:solidFill>
                <a:latin typeface="Arial" charset="0"/>
              </a:rPr>
              <a:t>無線</a:t>
            </a:r>
            <a:r>
              <a:rPr lang="ja-JP" altLang="en-US" sz="2400" b="1" dirty="0" smtClean="0">
                <a:solidFill>
                  <a:srgbClr val="2F8B20"/>
                </a:solidFill>
                <a:latin typeface="Arial" charset="0"/>
              </a:rPr>
              <a:t>通信</a:t>
            </a:r>
            <a:r>
              <a:rPr lang="ja-JP" altLang="en-US" sz="2400" b="1" dirty="0">
                <a:solidFill>
                  <a:srgbClr val="2F8B20"/>
                </a:solidFill>
                <a:latin typeface="Arial" charset="0"/>
              </a:rPr>
              <a:t>等</a:t>
            </a:r>
            <a:r>
              <a:rPr lang="ja-JP" altLang="en-US" sz="2400" b="1" dirty="0" smtClean="0">
                <a:solidFill>
                  <a:srgbClr val="2F8B20"/>
                </a:solidFill>
                <a:latin typeface="Arial" charset="0"/>
              </a:rPr>
              <a:t>の</a:t>
            </a:r>
            <a:endParaRPr lang="en-US" altLang="ja-JP" sz="2400" b="1" dirty="0" smtClean="0">
              <a:solidFill>
                <a:srgbClr val="2F8B20"/>
              </a:solidFill>
              <a:latin typeface="Arial" charset="0"/>
            </a:endParaRPr>
          </a:p>
          <a:p>
            <a:pPr algn="ctr"/>
            <a:r>
              <a:rPr lang="ja-JP" altLang="en-US" sz="2400" b="1" dirty="0" smtClean="0">
                <a:solidFill>
                  <a:srgbClr val="2F8B20"/>
                </a:solidFill>
                <a:latin typeface="Arial" charset="0"/>
              </a:rPr>
              <a:t>様々な</a:t>
            </a:r>
            <a:r>
              <a:rPr lang="en-US" altLang="ja-JP" sz="2400" b="1" dirty="0" smtClean="0">
                <a:solidFill>
                  <a:srgbClr val="2F8B20"/>
                </a:solidFill>
                <a:latin typeface="Arial" charset="0"/>
              </a:rPr>
              <a:t>THz</a:t>
            </a:r>
            <a:r>
              <a:rPr lang="ja-JP" altLang="en-US" sz="2400" b="1" dirty="0" smtClean="0">
                <a:solidFill>
                  <a:srgbClr val="2F8B20"/>
                </a:solidFill>
                <a:latin typeface="Arial" charset="0"/>
              </a:rPr>
              <a:t>のアプリが確立</a:t>
            </a:r>
            <a:endParaRPr lang="en-US" altLang="ja-JP" sz="2400" b="1" dirty="0">
              <a:solidFill>
                <a:srgbClr val="2F8B20"/>
              </a:solidFill>
              <a:latin typeface="Arial" charset="0"/>
            </a:endParaRPr>
          </a:p>
        </p:txBody>
      </p:sp>
      <p:sp>
        <p:nvSpPr>
          <p:cNvPr id="4104" name="Rectangle 17"/>
          <p:cNvSpPr>
            <a:spLocks noChangeArrowheads="1"/>
          </p:cNvSpPr>
          <p:nvPr/>
        </p:nvSpPr>
        <p:spPr bwMode="auto">
          <a:xfrm>
            <a:off x="218380" y="3719934"/>
            <a:ext cx="86741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3200" b="1" dirty="0" smtClean="0">
                <a:solidFill>
                  <a:srgbClr val="FF4000"/>
                </a:solidFill>
                <a:latin typeface="Arial" charset="0"/>
              </a:rPr>
              <a:t>高精度な</a:t>
            </a:r>
            <a:r>
              <a:rPr lang="en-US" altLang="ja-JP" sz="3200" b="1" dirty="0" smtClean="0">
                <a:solidFill>
                  <a:srgbClr val="FF4000"/>
                </a:solidFill>
                <a:latin typeface="Arial" charset="0"/>
              </a:rPr>
              <a:t>CW-THz</a:t>
            </a:r>
            <a:r>
              <a:rPr lang="ja-JP" altLang="en-US" sz="3200" b="1" dirty="0" smtClean="0">
                <a:solidFill>
                  <a:srgbClr val="FF4000"/>
                </a:solidFill>
                <a:latin typeface="Arial" charset="0"/>
              </a:rPr>
              <a:t>波の周波数計測が</a:t>
            </a:r>
            <a:endParaRPr lang="en-US" altLang="ja-JP" sz="3200" b="1" dirty="0" smtClean="0">
              <a:solidFill>
                <a:srgbClr val="FF4000"/>
              </a:solidFill>
              <a:latin typeface="Arial" charset="0"/>
            </a:endParaRPr>
          </a:p>
          <a:p>
            <a:pPr algn="ctr"/>
            <a:r>
              <a:rPr lang="ja-JP" altLang="en-US" sz="3200" b="1" dirty="0" smtClean="0">
                <a:solidFill>
                  <a:srgbClr val="FF4000"/>
                </a:solidFill>
                <a:latin typeface="Arial" charset="0"/>
              </a:rPr>
              <a:t>必要になる</a:t>
            </a:r>
            <a:r>
              <a:rPr lang="en-US" altLang="ja-JP" sz="3200" b="1" dirty="0" smtClean="0">
                <a:solidFill>
                  <a:srgbClr val="FF4000"/>
                </a:solidFill>
                <a:latin typeface="Arial" charset="0"/>
              </a:rPr>
              <a:t>!</a:t>
            </a:r>
            <a:endParaRPr lang="en-US" altLang="ja-JP" sz="3200" b="1" dirty="0">
              <a:solidFill>
                <a:srgbClr val="FF4000"/>
              </a:solidFill>
              <a:latin typeface="Arial" charset="0"/>
            </a:endParaRPr>
          </a:p>
        </p:txBody>
      </p:sp>
      <p:sp>
        <p:nvSpPr>
          <p:cNvPr id="4105" name="AutoShape 18"/>
          <p:cNvSpPr>
            <a:spLocks noChangeArrowheads="1"/>
          </p:cNvSpPr>
          <p:nvPr/>
        </p:nvSpPr>
        <p:spPr bwMode="auto">
          <a:xfrm>
            <a:off x="4165600" y="4869160"/>
            <a:ext cx="814388" cy="720080"/>
          </a:xfrm>
          <a:prstGeom prst="downArrow">
            <a:avLst>
              <a:gd name="adj1" fmla="val 50000"/>
              <a:gd name="adj2" fmla="val 29483"/>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Tree>
    <p:extLst>
      <p:ext uri="{BB962C8B-B14F-4D97-AF65-F5344CB8AC3E}">
        <p14:creationId xmlns:p14="http://schemas.microsoft.com/office/powerpoint/2010/main" val="134892335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404664"/>
            <a:ext cx="7772400" cy="720080"/>
          </a:xfrm>
        </p:spPr>
        <p:txBody>
          <a:bodyPr/>
          <a:lstStyle/>
          <a:p>
            <a:r>
              <a:rPr kumimoji="1" lang="ja-JP" altLang="en-US" dirty="0" smtClean="0"/>
              <a:t>テラヘルツ無線通信</a:t>
            </a:r>
            <a:endParaRPr kumimoji="1" lang="ja-JP" altLang="en-US" dirty="0"/>
          </a:p>
        </p:txBody>
      </p:sp>
      <p:sp>
        <p:nvSpPr>
          <p:cNvPr id="4" name="コンテンツ プレースホルダー 3"/>
          <p:cNvSpPr>
            <a:spLocks noGrp="1"/>
          </p:cNvSpPr>
          <p:nvPr>
            <p:ph idx="1"/>
          </p:nvPr>
        </p:nvSpPr>
        <p:spPr>
          <a:xfrm>
            <a:off x="179512" y="1196752"/>
            <a:ext cx="8712968" cy="1080120"/>
          </a:xfrm>
        </p:spPr>
        <p:txBody>
          <a:bodyPr/>
          <a:lstStyle/>
          <a:p>
            <a:pPr marL="0" indent="0">
              <a:buNone/>
            </a:pPr>
            <a:r>
              <a:rPr lang="ja-JP" altLang="en-US" dirty="0"/>
              <a:t>近年、テラヘルツ </a:t>
            </a:r>
            <a:r>
              <a:rPr lang="en-US" altLang="ja-JP" dirty="0"/>
              <a:t>(</a:t>
            </a:r>
            <a:r>
              <a:rPr lang="en-US" altLang="ja-JP" dirty="0">
                <a:latin typeface="Times New Roman" pitchFamily="18" charset="0"/>
                <a:cs typeface="Times New Roman" pitchFamily="18" charset="0"/>
              </a:rPr>
              <a:t>THz) </a:t>
            </a:r>
            <a:r>
              <a:rPr lang="ja-JP" altLang="en-US" dirty="0"/>
              <a:t>波が大容量無線通信のための新しい手段として注目</a:t>
            </a:r>
            <a:endParaRPr lang="en-US" altLang="ja-JP" dirty="0"/>
          </a:p>
          <a:p>
            <a:endParaRPr kumimoji="1" lang="ja-JP" altLang="en-US" dirty="0"/>
          </a:p>
        </p:txBody>
      </p:sp>
      <p:pic>
        <p:nvPicPr>
          <p:cNvPr id="1126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077" t="21642" r="55840" b="21268"/>
          <a:stretch/>
        </p:blipFill>
        <p:spPr bwMode="auto">
          <a:xfrm rot="5400000">
            <a:off x="752046" y="1632330"/>
            <a:ext cx="2743366" cy="4176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73581" y="5284365"/>
            <a:ext cx="4104458" cy="1384995"/>
          </a:xfrm>
          <a:prstGeom prst="rect">
            <a:avLst/>
          </a:prstGeom>
          <a:solidFill>
            <a:schemeClr val="accent1">
              <a:lumMod val="40000"/>
              <a:lumOff val="60000"/>
            </a:schemeClr>
          </a:solidFill>
        </p:spPr>
        <p:txBody>
          <a:bodyPr wrap="square" rtlCol="0">
            <a:spAutoFit/>
          </a:bodyPr>
          <a:lstStyle/>
          <a:p>
            <a:pPr algn="ctr"/>
            <a:r>
              <a:rPr kumimoji="1" lang="ja-JP" altLang="en-US" sz="2800" b="1" dirty="0" smtClean="0"/>
              <a:t>テンポラリーな回線や災害・緊急時のバックアップ回線</a:t>
            </a:r>
            <a:endParaRPr kumimoji="1" lang="ja-JP" altLang="en-US" sz="2800" b="1" dirty="0"/>
          </a:p>
        </p:txBody>
      </p:sp>
      <p:sp>
        <p:nvSpPr>
          <p:cNvPr id="9" name="テキスト ボックス 8"/>
          <p:cNvSpPr txBox="1"/>
          <p:nvPr/>
        </p:nvSpPr>
        <p:spPr>
          <a:xfrm>
            <a:off x="4572000" y="5517232"/>
            <a:ext cx="4313066" cy="954107"/>
          </a:xfrm>
          <a:prstGeom prst="rect">
            <a:avLst/>
          </a:prstGeom>
          <a:solidFill>
            <a:schemeClr val="accent1">
              <a:lumMod val="40000"/>
              <a:lumOff val="60000"/>
            </a:schemeClr>
          </a:solidFill>
        </p:spPr>
        <p:txBody>
          <a:bodyPr wrap="square" rtlCol="0">
            <a:spAutoFit/>
          </a:bodyPr>
          <a:lstStyle/>
          <a:p>
            <a:pPr algn="ctr"/>
            <a:r>
              <a:rPr kumimoji="1" lang="ja-JP" altLang="en-US" sz="2800" b="1" dirty="0" smtClean="0"/>
              <a:t>ホットスポットなどでの非接触瞬時データ転送</a:t>
            </a:r>
            <a:endParaRPr kumimoji="1" lang="ja-JP" altLang="en-US" sz="2800" b="1" dirty="0"/>
          </a:p>
        </p:txBody>
      </p:sp>
      <p:cxnSp>
        <p:nvCxnSpPr>
          <p:cNvPr id="7" name="直線コネクタ 6"/>
          <p:cNvCxnSpPr/>
          <p:nvPr/>
        </p:nvCxnSpPr>
        <p:spPr bwMode="auto">
          <a:xfrm>
            <a:off x="4234059" y="2420888"/>
            <a:ext cx="0" cy="4320480"/>
          </a:xfrm>
          <a:prstGeom prst="line">
            <a:avLst/>
          </a:prstGeom>
          <a:noFill/>
          <a:ln w="22225" cap="flat" cmpd="sng" algn="ctr">
            <a:solidFill>
              <a:schemeClr val="tx1"/>
            </a:solidFill>
            <a:prstDash val="dash"/>
            <a:round/>
            <a:headEnd type="none" w="med" len="med"/>
            <a:tailEnd type="none" w="med" len="med"/>
          </a:ln>
          <a:effectLst/>
        </p:spPr>
      </p:cxnSp>
      <p:grpSp>
        <p:nvGrpSpPr>
          <p:cNvPr id="11" name="グループ化 10"/>
          <p:cNvGrpSpPr/>
          <p:nvPr/>
        </p:nvGrpSpPr>
        <p:grpSpPr>
          <a:xfrm>
            <a:off x="4283968" y="2536212"/>
            <a:ext cx="4817122" cy="2837004"/>
            <a:chOff x="4283968" y="2536212"/>
            <a:chExt cx="4817122" cy="2837004"/>
          </a:xfrm>
        </p:grpSpPr>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1084" t="42116" r="12134" b="13853"/>
            <a:stretch/>
          </p:blipFill>
          <p:spPr bwMode="auto">
            <a:xfrm>
              <a:off x="4283968" y="2536212"/>
              <a:ext cx="4817122" cy="2548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7596336" y="4849996"/>
              <a:ext cx="1440160" cy="523220"/>
            </a:xfrm>
            <a:prstGeom prst="rect">
              <a:avLst/>
            </a:prstGeom>
            <a:solidFill>
              <a:schemeClr val="bg1"/>
            </a:solidFill>
          </p:spPr>
          <p:txBody>
            <a:bodyPr wrap="square" rtlCol="0">
              <a:spAutoFit/>
            </a:bodyPr>
            <a:lstStyle/>
            <a:p>
              <a:pPr algn="ctr"/>
              <a:r>
                <a:rPr kumimoji="1" lang="en-US" altLang="ja-JP" sz="1400" b="1" dirty="0" smtClean="0"/>
                <a:t>3D</a:t>
              </a:r>
              <a:r>
                <a:rPr kumimoji="1" lang="ja-JP" altLang="en-US" sz="1400" b="1" dirty="0" smtClean="0"/>
                <a:t>シネマや</a:t>
              </a:r>
              <a:endParaRPr kumimoji="1" lang="en-US" altLang="ja-JP" sz="1400" b="1" dirty="0" smtClean="0"/>
            </a:p>
            <a:p>
              <a:pPr algn="ctr"/>
              <a:r>
                <a:rPr kumimoji="1" lang="ja-JP" altLang="en-US" sz="1400" b="1" dirty="0" smtClean="0"/>
                <a:t>ハイビジョン</a:t>
              </a:r>
              <a:endParaRPr kumimoji="1" lang="ja-JP" altLang="en-US" sz="1400" b="1" dirty="0"/>
            </a:p>
          </p:txBody>
        </p:sp>
      </p:grpSp>
      <p:sp>
        <p:nvSpPr>
          <p:cNvPr id="12" name="テキスト ボックス 11"/>
          <p:cNvSpPr txBox="1"/>
          <p:nvPr/>
        </p:nvSpPr>
        <p:spPr>
          <a:xfrm>
            <a:off x="4572000" y="6577607"/>
            <a:ext cx="4608512" cy="307777"/>
          </a:xfrm>
          <a:prstGeom prst="rect">
            <a:avLst/>
          </a:prstGeom>
          <a:noFill/>
        </p:spPr>
        <p:txBody>
          <a:bodyPr wrap="square" rtlCol="0">
            <a:spAutoFit/>
          </a:bodyPr>
          <a:lstStyle/>
          <a:p>
            <a:r>
              <a:rPr kumimoji="1" lang="en-US" altLang="ja-JP" sz="1400" dirty="0" smtClean="0"/>
              <a:t>Ref)</a:t>
            </a:r>
            <a:r>
              <a:rPr kumimoji="1" lang="ja-JP" altLang="en-US" sz="1400" dirty="0" smtClean="0"/>
              <a:t>テラヘルツ波帯の情報通信利用に関する調査報告書</a:t>
            </a:r>
            <a:endParaRPr kumimoji="1" lang="ja-JP" altLang="en-US" sz="1400" dirty="0"/>
          </a:p>
        </p:txBody>
      </p:sp>
    </p:spTree>
    <p:extLst>
      <p:ext uri="{BB962C8B-B14F-4D97-AF65-F5344CB8AC3E}">
        <p14:creationId xmlns:p14="http://schemas.microsoft.com/office/powerpoint/2010/main" val="66338329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323528" y="1412776"/>
            <a:ext cx="8496944" cy="1584176"/>
          </a:xfrm>
          <a:solidFill>
            <a:srgbClr val="66CCFF"/>
          </a:solidFill>
          <a:ln w="38100" cmpd="sng">
            <a:solidFill>
              <a:schemeClr val="tx1"/>
            </a:solidFill>
          </a:ln>
        </p:spPr>
        <p:txBody>
          <a:bodyPr/>
          <a:lstStyle/>
          <a:p>
            <a:pPr marL="0" indent="0" algn="just">
              <a:buNone/>
            </a:pPr>
            <a:r>
              <a:rPr lang="ja-JP" altLang="en-US" dirty="0" smtClean="0"/>
              <a:t>　</a:t>
            </a:r>
            <a:r>
              <a:rPr lang="ja-JP" altLang="en-US" sz="3200" dirty="0" smtClean="0"/>
              <a:t>絶対周波数を決定するためのビート周波数計測が</a:t>
            </a:r>
            <a:r>
              <a:rPr lang="en-US" altLang="ja-JP" sz="3200" dirty="0" smtClean="0"/>
              <a:t>2</a:t>
            </a:r>
            <a:r>
              <a:rPr lang="ja-JP" altLang="en-US" sz="3200" dirty="0" smtClean="0"/>
              <a:t>ステップである </a:t>
            </a:r>
            <a:r>
              <a:rPr lang="en-US" altLang="ja-JP" sz="3200" dirty="0" smtClean="0"/>
              <a:t>☞ </a:t>
            </a:r>
            <a:r>
              <a:rPr lang="ja-JP" altLang="en-US" sz="3200" b="1" dirty="0" smtClean="0">
                <a:solidFill>
                  <a:srgbClr val="FF0000"/>
                </a:solidFill>
              </a:rPr>
              <a:t>リアルタイムではない</a:t>
            </a:r>
            <a:r>
              <a:rPr lang="en-US" altLang="ja-JP" sz="3200" b="1" dirty="0" smtClean="0">
                <a:solidFill>
                  <a:srgbClr val="FF0000"/>
                </a:solidFill>
              </a:rPr>
              <a:t>!</a:t>
            </a:r>
          </a:p>
          <a:p>
            <a:pPr marL="0" indent="0" algn="just">
              <a:buNone/>
            </a:pPr>
            <a:r>
              <a:rPr lang="en-US" altLang="ja-JP" dirty="0" smtClean="0"/>
              <a:t> </a:t>
            </a:r>
            <a:endParaRPr lang="en-US" altLang="ja-JP" b="1" dirty="0">
              <a:solidFill>
                <a:srgbClr val="FF0000"/>
              </a:solidFill>
            </a:endParaRPr>
          </a:p>
        </p:txBody>
      </p:sp>
      <p:sp>
        <p:nvSpPr>
          <p:cNvPr id="2" name="テキスト ボックス 1"/>
          <p:cNvSpPr txBox="1"/>
          <p:nvPr/>
        </p:nvSpPr>
        <p:spPr>
          <a:xfrm>
            <a:off x="40908" y="509191"/>
            <a:ext cx="5827236" cy="707886"/>
          </a:xfrm>
          <a:prstGeom prst="rect">
            <a:avLst/>
          </a:prstGeom>
          <a:noFill/>
        </p:spPr>
        <p:txBody>
          <a:bodyPr wrap="none" rtlCol="0">
            <a:spAutoFit/>
          </a:bodyPr>
          <a:lstStyle/>
          <a:p>
            <a:pPr algn="just"/>
            <a:r>
              <a:rPr kumimoji="1" lang="ja-JP" altLang="en-US" sz="4000" dirty="0" smtClean="0"/>
              <a:t>従来研究における問題点</a:t>
            </a:r>
            <a:endParaRPr kumimoji="1" lang="ja-JP" altLang="en-US" sz="4000" dirty="0"/>
          </a:p>
        </p:txBody>
      </p:sp>
      <p:sp>
        <p:nvSpPr>
          <p:cNvPr id="7" name="コンテンツ プレースホルダー 2"/>
          <p:cNvSpPr txBox="1">
            <a:spLocks/>
          </p:cNvSpPr>
          <p:nvPr/>
        </p:nvSpPr>
        <p:spPr bwMode="auto">
          <a:xfrm>
            <a:off x="323528" y="4867419"/>
            <a:ext cx="8496944" cy="1225877"/>
          </a:xfrm>
          <a:prstGeom prst="rect">
            <a:avLst/>
          </a:prstGeom>
          <a:solidFill>
            <a:srgbClr val="FFFF00"/>
          </a:solidFill>
          <a:ln w="38100" cmpd="sng">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18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18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18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18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18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1800">
                <a:solidFill>
                  <a:schemeClr val="tx1"/>
                </a:solidFill>
                <a:latin typeface="+mn-lt"/>
                <a:ea typeface="+mn-ea"/>
                <a:cs typeface="+mn-cs"/>
              </a:defRPr>
            </a:lvl9pPr>
          </a:lstStyle>
          <a:p>
            <a:pPr algn="just"/>
            <a:r>
              <a:rPr lang="ja-JP" altLang="en-US" sz="3600" b="1" dirty="0" smtClean="0"/>
              <a:t>デュアル</a:t>
            </a:r>
            <a:r>
              <a:rPr lang="en-US" altLang="ja-JP" sz="3600" b="1" dirty="0" smtClean="0"/>
              <a:t>PC-THz</a:t>
            </a:r>
            <a:r>
              <a:rPr lang="ja-JP" altLang="en-US" sz="3600" b="1" dirty="0" smtClean="0"/>
              <a:t>コムを用いることで</a:t>
            </a:r>
            <a:r>
              <a:rPr lang="en-US" altLang="ja-JP" sz="3600" b="1" dirty="0" smtClean="0"/>
              <a:t>, </a:t>
            </a:r>
            <a:r>
              <a:rPr lang="ja-JP" altLang="en-US" sz="3600" b="1" dirty="0" smtClean="0"/>
              <a:t>絶対周波数を</a:t>
            </a:r>
            <a:r>
              <a:rPr lang="ja-JP" altLang="en-US" sz="3600" b="1" dirty="0" smtClean="0">
                <a:solidFill>
                  <a:srgbClr val="FF0000"/>
                </a:solidFill>
              </a:rPr>
              <a:t>リアルタイムで決定</a:t>
            </a:r>
            <a:r>
              <a:rPr lang="ja-JP" altLang="en-US" sz="3600" b="1" dirty="0" smtClean="0"/>
              <a:t>する</a:t>
            </a:r>
            <a:endParaRPr lang="en-US" altLang="ja-JP" sz="3600" b="1" dirty="0" smtClean="0">
              <a:solidFill>
                <a:srgbClr val="FF0000"/>
              </a:solidFill>
            </a:endParaRPr>
          </a:p>
          <a:p>
            <a:pPr algn="just"/>
            <a:endParaRPr lang="en-US" altLang="ja-JP" sz="3200" b="1" dirty="0" smtClean="0"/>
          </a:p>
        </p:txBody>
      </p:sp>
      <p:sp>
        <p:nvSpPr>
          <p:cNvPr id="8" name="テキスト ボックス 7"/>
          <p:cNvSpPr txBox="1"/>
          <p:nvPr/>
        </p:nvSpPr>
        <p:spPr>
          <a:xfrm>
            <a:off x="357482" y="3934797"/>
            <a:ext cx="2749471" cy="707886"/>
          </a:xfrm>
          <a:prstGeom prst="rect">
            <a:avLst/>
          </a:prstGeom>
          <a:noFill/>
        </p:spPr>
        <p:txBody>
          <a:bodyPr wrap="none" rtlCol="0">
            <a:spAutoFit/>
          </a:bodyPr>
          <a:lstStyle/>
          <a:p>
            <a:pPr algn="just"/>
            <a:r>
              <a:rPr kumimoji="1" lang="ja-JP" altLang="en-US" sz="4000" dirty="0" smtClean="0"/>
              <a:t>今回の研究</a:t>
            </a:r>
            <a:endParaRPr kumimoji="1" lang="ja-JP" altLang="en-US" sz="4000" dirty="0"/>
          </a:p>
        </p:txBody>
      </p:sp>
      <p:sp>
        <p:nvSpPr>
          <p:cNvPr id="9" name="下矢印 8"/>
          <p:cNvSpPr/>
          <p:nvPr/>
        </p:nvSpPr>
        <p:spPr bwMode="auto">
          <a:xfrm>
            <a:off x="4067944" y="3284984"/>
            <a:ext cx="792088" cy="72008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400464307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6"/>
          <p:cNvSpPr>
            <a:spLocks noChangeArrowheads="1"/>
          </p:cNvSpPr>
          <p:nvPr/>
        </p:nvSpPr>
        <p:spPr bwMode="auto">
          <a:xfrm>
            <a:off x="4211960" y="1556792"/>
            <a:ext cx="4789934"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p>
            <a:pPr algn="ctr"/>
            <a:r>
              <a:rPr lang="ja-JP" altLang="en-US" sz="2400" b="1" dirty="0" smtClean="0">
                <a:solidFill>
                  <a:schemeClr val="bg1"/>
                </a:solidFill>
                <a:latin typeface="Arial" charset="0"/>
              </a:rPr>
              <a:t>モード同期周波数を</a:t>
            </a:r>
            <a:r>
              <a:rPr lang="en-US" altLang="ja-JP" sz="2400" b="1" dirty="0" smtClean="0">
                <a:solidFill>
                  <a:schemeClr val="bg1"/>
                </a:solidFill>
                <a:latin typeface="Arial" charset="0"/>
              </a:rPr>
              <a:t> </a:t>
            </a:r>
            <a:r>
              <a:rPr lang="en-US" altLang="ja-JP" sz="2400" b="1" dirty="0">
                <a:solidFill>
                  <a:schemeClr val="bg1"/>
                </a:solidFill>
                <a:latin typeface="Symbol" pitchFamily="1" charset="2"/>
                <a:sym typeface="Symbol" pitchFamily="1" charset="2"/>
              </a:rPr>
              <a:t></a:t>
            </a:r>
            <a:r>
              <a:rPr lang="en-US" altLang="ja-JP" sz="2400" b="1" dirty="0" smtClean="0">
                <a:solidFill>
                  <a:schemeClr val="bg1"/>
                </a:solidFill>
                <a:latin typeface="Arial" charset="0"/>
              </a:rPr>
              <a:t>f</a:t>
            </a:r>
            <a:r>
              <a:rPr lang="ja-JP" altLang="en-US" sz="2400" b="1" dirty="0" err="1" smtClean="0">
                <a:solidFill>
                  <a:schemeClr val="bg1"/>
                </a:solidFill>
                <a:latin typeface="Arial" charset="0"/>
              </a:rPr>
              <a:t>だけ</a:t>
            </a:r>
            <a:r>
              <a:rPr lang="ja-JP" altLang="en-US" sz="2400" b="1" dirty="0" smtClean="0">
                <a:solidFill>
                  <a:schemeClr val="bg1"/>
                </a:solidFill>
                <a:latin typeface="Arial" charset="0"/>
              </a:rPr>
              <a:t>変化</a:t>
            </a:r>
            <a:r>
              <a:rPr lang="en-US" altLang="ja-JP" sz="2400" dirty="0">
                <a:solidFill>
                  <a:schemeClr val="bg1"/>
                </a:solidFill>
                <a:latin typeface="Arial" charset="0"/>
              </a:rPr>
              <a:t/>
            </a:r>
            <a:br>
              <a:rPr lang="en-US" altLang="ja-JP" sz="2400" dirty="0">
                <a:solidFill>
                  <a:schemeClr val="bg1"/>
                </a:solidFill>
                <a:latin typeface="Arial" charset="0"/>
              </a:rPr>
            </a:br>
            <a:r>
              <a:rPr lang="en-US" altLang="ja-JP" sz="2400" b="1" dirty="0">
                <a:solidFill>
                  <a:schemeClr val="bg1"/>
                </a:solidFill>
                <a:latin typeface="Arial" charset="0"/>
              </a:rPr>
              <a:t>(</a:t>
            </a:r>
            <a:r>
              <a:rPr lang="en-US" altLang="ja-JP" sz="2400" b="1" dirty="0" smtClean="0">
                <a:solidFill>
                  <a:schemeClr val="bg1"/>
                </a:solidFill>
                <a:latin typeface="Arial" charset="0"/>
              </a:rPr>
              <a:t>f </a:t>
            </a:r>
            <a:r>
              <a:rPr lang="en-US" altLang="ja-JP" sz="2400" b="1" dirty="0">
                <a:solidFill>
                  <a:schemeClr val="bg1"/>
                </a:solidFill>
                <a:latin typeface="Symbol" pitchFamily="1" charset="2"/>
                <a:sym typeface="Symbol" pitchFamily="1" charset="2"/>
              </a:rPr>
              <a:t>®</a:t>
            </a:r>
            <a:r>
              <a:rPr lang="en-US" altLang="ja-JP" sz="2400" b="1" dirty="0">
                <a:solidFill>
                  <a:schemeClr val="bg1"/>
                </a:solidFill>
                <a:latin typeface="Arial" charset="0"/>
              </a:rPr>
              <a:t> </a:t>
            </a:r>
            <a:r>
              <a:rPr lang="en-US" altLang="ja-JP" sz="2400" b="1" dirty="0" smtClean="0">
                <a:solidFill>
                  <a:schemeClr val="bg1"/>
                </a:solidFill>
                <a:latin typeface="Arial" charset="0"/>
              </a:rPr>
              <a:t>f+</a:t>
            </a:r>
            <a:r>
              <a:rPr lang="en-US" altLang="ja-JP" sz="2400" b="1" dirty="0">
                <a:solidFill>
                  <a:schemeClr val="bg1"/>
                </a:solidFill>
                <a:latin typeface="Symbol" pitchFamily="1" charset="2"/>
                <a:sym typeface="Symbol" pitchFamily="1" charset="2"/>
              </a:rPr>
              <a:t></a:t>
            </a:r>
            <a:r>
              <a:rPr lang="en-US" altLang="ja-JP" sz="2400" b="1" dirty="0" smtClean="0">
                <a:solidFill>
                  <a:schemeClr val="bg1"/>
                </a:solidFill>
                <a:latin typeface="Arial" charset="0"/>
              </a:rPr>
              <a:t>f)</a:t>
            </a:r>
            <a:endParaRPr lang="en-US" altLang="ja-JP" sz="2400" b="1" dirty="0">
              <a:solidFill>
                <a:schemeClr val="bg1"/>
              </a:solidFill>
              <a:latin typeface="Arial" charset="0"/>
            </a:endParaRPr>
          </a:p>
        </p:txBody>
      </p:sp>
      <p:sp>
        <p:nvSpPr>
          <p:cNvPr id="8198" name="Rectangle 7"/>
          <p:cNvSpPr>
            <a:spLocks noChangeArrowheads="1"/>
          </p:cNvSpPr>
          <p:nvPr/>
        </p:nvSpPr>
        <p:spPr bwMode="auto">
          <a:xfrm>
            <a:off x="4788024" y="4437112"/>
            <a:ext cx="3722688"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p>
            <a:pPr algn="ctr"/>
            <a:r>
              <a:rPr lang="ja-JP" altLang="en-US" sz="2400" b="1" dirty="0" smtClean="0">
                <a:solidFill>
                  <a:schemeClr val="bg1"/>
                </a:solidFill>
                <a:latin typeface="Symbol" pitchFamily="1" charset="2"/>
                <a:sym typeface="Symbol" pitchFamily="1" charset="2"/>
              </a:rPr>
              <a:t>ビート周波数も</a:t>
            </a:r>
            <a:r>
              <a:rPr lang="en-US" altLang="ja-JP" sz="2400" b="1" dirty="0" smtClean="0">
                <a:solidFill>
                  <a:schemeClr val="bg1"/>
                </a:solidFill>
                <a:latin typeface="Symbol" pitchFamily="1" charset="2"/>
                <a:sym typeface="Symbol" pitchFamily="1" charset="2"/>
              </a:rPr>
              <a:t></a:t>
            </a:r>
            <a:r>
              <a:rPr lang="en-US" altLang="ja-JP" sz="2400" b="1" dirty="0" err="1" smtClean="0">
                <a:solidFill>
                  <a:schemeClr val="bg1"/>
                </a:solidFill>
                <a:latin typeface="Arial" charset="0"/>
              </a:rPr>
              <a:t>f</a:t>
            </a:r>
            <a:r>
              <a:rPr lang="en-US" altLang="ja-JP" sz="2400" b="1" baseline="-25000" dirty="0" err="1" smtClean="0">
                <a:solidFill>
                  <a:schemeClr val="bg1"/>
                </a:solidFill>
                <a:latin typeface="Arial" charset="0"/>
              </a:rPr>
              <a:t>b</a:t>
            </a:r>
            <a:r>
              <a:rPr lang="ja-JP" altLang="en-US" sz="2400" b="1" dirty="0" smtClean="0">
                <a:solidFill>
                  <a:schemeClr val="bg1"/>
                </a:solidFill>
                <a:latin typeface="Arial" charset="0"/>
              </a:rPr>
              <a:t>変化</a:t>
            </a:r>
            <a:r>
              <a:rPr lang="en-US" altLang="ja-JP" sz="2400" b="1" dirty="0">
                <a:solidFill>
                  <a:schemeClr val="bg1"/>
                </a:solidFill>
                <a:latin typeface="Arial" charset="0"/>
              </a:rPr>
              <a:t/>
            </a:r>
            <a:br>
              <a:rPr lang="en-US" altLang="ja-JP" sz="2400" b="1" dirty="0">
                <a:solidFill>
                  <a:schemeClr val="bg1"/>
                </a:solidFill>
                <a:latin typeface="Arial" charset="0"/>
              </a:rPr>
            </a:br>
            <a:r>
              <a:rPr lang="en-US" altLang="ja-JP" sz="2400" b="1" dirty="0">
                <a:solidFill>
                  <a:schemeClr val="bg1"/>
                </a:solidFill>
                <a:latin typeface="Arial" charset="0"/>
              </a:rPr>
              <a:t>(</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 </a:t>
            </a:r>
            <a:r>
              <a:rPr lang="en-US" altLang="ja-JP" sz="2400" b="1" dirty="0">
                <a:solidFill>
                  <a:schemeClr val="bg1"/>
                </a:solidFill>
                <a:latin typeface="Symbol" pitchFamily="1" charset="2"/>
                <a:sym typeface="Symbol" pitchFamily="1" charset="2"/>
              </a:rPr>
              <a:t>®</a:t>
            </a:r>
            <a:r>
              <a:rPr lang="en-US" altLang="ja-JP" sz="2400" b="1" dirty="0">
                <a:solidFill>
                  <a:schemeClr val="bg1"/>
                </a:solidFill>
                <a:latin typeface="Arial" charset="0"/>
              </a:rPr>
              <a:t> </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a:t>
            </a:r>
            <a:r>
              <a:rPr lang="en-US" altLang="ja-JP" sz="2400" b="1" dirty="0">
                <a:solidFill>
                  <a:schemeClr val="bg1"/>
                </a:solidFill>
                <a:latin typeface="Symbol" pitchFamily="1" charset="2"/>
                <a:sym typeface="Symbol" pitchFamily="1" charset="2"/>
              </a:rPr>
              <a:t></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a:t>
            </a:r>
          </a:p>
        </p:txBody>
      </p:sp>
      <p:graphicFrame>
        <p:nvGraphicFramePr>
          <p:cNvPr id="8199" name="Object 2"/>
          <p:cNvGraphicFramePr>
            <a:graphicFrameLocks noChangeAspect="1"/>
          </p:cNvGraphicFramePr>
          <p:nvPr>
            <p:extLst>
              <p:ext uri="{D42A27DB-BD31-4B8C-83A1-F6EECF244321}">
                <p14:modId xmlns:p14="http://schemas.microsoft.com/office/powerpoint/2010/main" val="272808156"/>
              </p:ext>
            </p:extLst>
          </p:nvPr>
        </p:nvGraphicFramePr>
        <p:xfrm>
          <a:off x="5741988" y="2706688"/>
          <a:ext cx="1668462" cy="1404937"/>
        </p:xfrm>
        <a:graphic>
          <a:graphicData uri="http://schemas.openxmlformats.org/presentationml/2006/ole">
            <mc:AlternateContent xmlns:mc="http://schemas.openxmlformats.org/markup-compatibility/2006">
              <mc:Choice xmlns:v="urn:schemas-microsoft-com:vml" Requires="v">
                <p:oleObj spid="_x0000_s1391" name="数式" r:id="rId4" imgW="558720" imgH="469800" progId="Equation.3">
                  <p:embed/>
                </p:oleObj>
              </mc:Choice>
              <mc:Fallback>
                <p:oleObj name="数式" r:id="rId4" imgW="558720" imgH="469800" progId="Equation.3">
                  <p:embed/>
                  <p:pic>
                    <p:nvPicPr>
                      <p:cNvPr id="0" name=""/>
                      <p:cNvPicPr>
                        <a:picLocks noChangeAspect="1" noChangeArrowheads="1"/>
                      </p:cNvPicPr>
                      <p:nvPr/>
                    </p:nvPicPr>
                    <p:blipFill>
                      <a:blip r:embed="rId5"/>
                      <a:srcRect/>
                      <a:stretch>
                        <a:fillRect/>
                      </a:stretch>
                    </p:blipFill>
                    <p:spPr bwMode="auto">
                      <a:xfrm>
                        <a:off x="5741988" y="2706688"/>
                        <a:ext cx="1668462" cy="140493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201" name="Picture 10" descr="principle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1052736"/>
            <a:ext cx="3730781" cy="463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0" y="404664"/>
            <a:ext cx="9144000" cy="694928"/>
          </a:xfrm>
          <a:prstGeom prst="rect">
            <a:avLst/>
          </a:prstGeom>
          <a:ln>
            <a:noFill/>
            <a:miter lim="800000"/>
            <a:headEnd/>
            <a:tailEnd/>
          </a:ln>
        </p:spPr>
        <p:txBody>
          <a:bodyPr>
            <a:noAutofit/>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sz="4000" kern="0" dirty="0" smtClean="0">
                <a:solidFill>
                  <a:schemeClr val="tx1"/>
                </a:solidFill>
                <a:latin typeface="Arial" charset="0"/>
                <a:ea typeface="ＭＳ ゴシック" pitchFamily="1" charset="-128"/>
              </a:rPr>
              <a:t>従来の</a:t>
            </a:r>
            <a:r>
              <a:rPr lang="en-US" altLang="ja-JP" sz="4000" kern="0" dirty="0" smtClean="0">
                <a:solidFill>
                  <a:schemeClr val="tx1"/>
                </a:solidFill>
                <a:latin typeface="Arial" charset="0"/>
                <a:ea typeface="ＭＳ ゴシック" pitchFamily="1" charset="-128"/>
              </a:rPr>
              <a:t>THz</a:t>
            </a:r>
            <a:r>
              <a:rPr lang="ja-JP" altLang="en-US" sz="4000" kern="0" dirty="0" smtClean="0">
                <a:solidFill>
                  <a:schemeClr val="tx1"/>
                </a:solidFill>
                <a:latin typeface="Arial" charset="0"/>
                <a:ea typeface="ＭＳ ゴシック" pitchFamily="1" charset="-128"/>
              </a:rPr>
              <a:t>スペアナの問題点</a:t>
            </a:r>
            <a:endParaRPr lang="en-US" altLang="ja-JP" sz="4000" kern="0" dirty="0" smtClean="0">
              <a:solidFill>
                <a:schemeClr val="tx1"/>
              </a:solidFill>
              <a:latin typeface="Arial" charset="0"/>
              <a:ea typeface="ＭＳ ゴシック" pitchFamily="1" charset="-128"/>
            </a:endParaRPr>
          </a:p>
        </p:txBody>
      </p:sp>
      <p:sp>
        <p:nvSpPr>
          <p:cNvPr id="11" name="Rectangle 15"/>
          <p:cNvSpPr>
            <a:spLocks noChangeArrowheads="1"/>
          </p:cNvSpPr>
          <p:nvPr/>
        </p:nvSpPr>
        <p:spPr bwMode="auto">
          <a:xfrm>
            <a:off x="539552" y="5733256"/>
            <a:ext cx="8208912" cy="1077218"/>
          </a:xfrm>
          <a:prstGeom prst="rect">
            <a:avLst/>
          </a:prstGeom>
          <a:solidFill>
            <a:srgbClr val="FFFF00"/>
          </a:solidFill>
          <a:ln>
            <a:noFill/>
          </a:ln>
          <a:extLst/>
        </p:spPr>
        <p:txBody>
          <a:bodyPr wrap="square">
            <a:spAutoFit/>
          </a:bodyPr>
          <a:lstStyle/>
          <a:p>
            <a:pPr algn="ctr"/>
            <a:r>
              <a:rPr lang="ja-JP" altLang="en-US" sz="3200" b="1" dirty="0" smtClean="0">
                <a:solidFill>
                  <a:srgbClr val="FF0000"/>
                </a:solidFill>
                <a:latin typeface="Arial" charset="0"/>
              </a:rPr>
              <a:t>モード同期周波数を変化させる前と後の</a:t>
            </a:r>
            <a:endParaRPr lang="en-US" altLang="ja-JP" sz="3200" b="1" dirty="0" smtClean="0">
              <a:solidFill>
                <a:srgbClr val="FF0000"/>
              </a:solidFill>
              <a:latin typeface="Arial" charset="0"/>
            </a:endParaRPr>
          </a:p>
          <a:p>
            <a:pPr algn="ctr"/>
            <a:r>
              <a:rPr lang="en-US" altLang="ja-JP" sz="3200" b="1" dirty="0" smtClean="0">
                <a:solidFill>
                  <a:srgbClr val="FF0000"/>
                </a:solidFill>
                <a:latin typeface="Arial" charset="0"/>
              </a:rPr>
              <a:t>2</a:t>
            </a:r>
            <a:r>
              <a:rPr lang="ja-JP" altLang="en-US" sz="3200" b="1" dirty="0" smtClean="0">
                <a:solidFill>
                  <a:srgbClr val="FF0000"/>
                </a:solidFill>
                <a:latin typeface="Arial" charset="0"/>
              </a:rPr>
              <a:t>ステップの計測が</a:t>
            </a:r>
            <a:r>
              <a:rPr lang="ja-JP" altLang="en-US" sz="3200" b="1" dirty="0">
                <a:solidFill>
                  <a:srgbClr val="FF0000"/>
                </a:solidFill>
                <a:latin typeface="Arial" charset="0"/>
              </a:rPr>
              <a:t>必要</a:t>
            </a:r>
            <a:r>
              <a:rPr lang="ja-JP" altLang="en-US" sz="3200" b="1" dirty="0" smtClean="0">
                <a:solidFill>
                  <a:srgbClr val="FF0000"/>
                </a:solidFill>
                <a:latin typeface="Arial" charset="0"/>
              </a:rPr>
              <a:t>！</a:t>
            </a:r>
            <a:endParaRPr lang="en-US" altLang="ja-JP" sz="3200" b="1" dirty="0">
              <a:solidFill>
                <a:srgbClr val="FF0000"/>
              </a:solidFill>
              <a:latin typeface="Arial" charset="0"/>
            </a:endParaRPr>
          </a:p>
        </p:txBody>
      </p:sp>
      <p:sp>
        <p:nvSpPr>
          <p:cNvPr id="18" name="左カーブ矢印 17"/>
          <p:cNvSpPr/>
          <p:nvPr/>
        </p:nvSpPr>
        <p:spPr>
          <a:xfrm>
            <a:off x="3921125" y="2573511"/>
            <a:ext cx="650875" cy="2079625"/>
          </a:xfrm>
          <a:prstGeom prst="curvedLeftArrow">
            <a:avLst>
              <a:gd name="adj1" fmla="val 63984"/>
              <a:gd name="adj2" fmla="val 136709"/>
              <a:gd name="adj3" fmla="val 45645"/>
            </a:avLst>
          </a:prstGeom>
          <a:solidFill>
            <a:schemeClr val="bg1">
              <a:lumMod val="85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chemeClr val="tx1"/>
              </a:solidFill>
            </a:endParaRPr>
          </a:p>
        </p:txBody>
      </p:sp>
    </p:spTree>
    <p:extLst>
      <p:ext uri="{BB962C8B-B14F-4D97-AF65-F5344CB8AC3E}">
        <p14:creationId xmlns:p14="http://schemas.microsoft.com/office/powerpoint/2010/main" val="3037704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0" y="404664"/>
            <a:ext cx="9144000" cy="694928"/>
          </a:xfrm>
          <a:prstGeom prst="rect">
            <a:avLst/>
          </a:prstGeom>
          <a:ln>
            <a:noFill/>
            <a:miter lim="800000"/>
            <a:headEnd/>
            <a:tailEnd/>
          </a:ln>
        </p:spPr>
        <p:txBody>
          <a:bodyPr>
            <a:noAutofit/>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sz="4000" kern="0" dirty="0" smtClean="0">
                <a:solidFill>
                  <a:schemeClr val="tx1"/>
                </a:solidFill>
                <a:latin typeface="Arial" charset="0"/>
                <a:ea typeface="ＭＳ ゴシック" pitchFamily="1" charset="-128"/>
              </a:rPr>
              <a:t>次数</a:t>
            </a:r>
            <a:r>
              <a:rPr lang="en-US" altLang="ja-JP" sz="4000" kern="0" dirty="0" smtClean="0">
                <a:solidFill>
                  <a:schemeClr val="tx1"/>
                </a:solidFill>
                <a:latin typeface="Arial" charset="0"/>
                <a:ea typeface="ＭＳ ゴシック" pitchFamily="1" charset="-128"/>
              </a:rPr>
              <a:t>m</a:t>
            </a:r>
            <a:r>
              <a:rPr lang="ja-JP" altLang="en-US" sz="4000" kern="0" dirty="0" smtClean="0">
                <a:solidFill>
                  <a:schemeClr val="tx1"/>
                </a:solidFill>
                <a:latin typeface="Arial" charset="0"/>
                <a:ea typeface="ＭＳ ゴシック" pitchFamily="1" charset="-128"/>
              </a:rPr>
              <a:t>と符号の決定方法</a:t>
            </a:r>
            <a:endParaRPr lang="en-US" altLang="ja-JP" sz="4000" kern="0" dirty="0" smtClean="0">
              <a:solidFill>
                <a:schemeClr val="tx1"/>
              </a:solidFill>
              <a:latin typeface="Arial" charset="0"/>
              <a:ea typeface="ＭＳ ゴシック" pitchFamily="1" charset="-128"/>
            </a:endParaRPr>
          </a:p>
        </p:txBody>
      </p:sp>
      <p:grpSp>
        <p:nvGrpSpPr>
          <p:cNvPr id="6" name="グループ化 5"/>
          <p:cNvGrpSpPr/>
          <p:nvPr/>
        </p:nvGrpSpPr>
        <p:grpSpPr>
          <a:xfrm>
            <a:off x="258060" y="1052736"/>
            <a:ext cx="8706428" cy="5805264"/>
            <a:chOff x="258060" y="1052736"/>
            <a:chExt cx="8706428" cy="5805264"/>
          </a:xfrm>
        </p:grpSpPr>
        <p:grpSp>
          <p:nvGrpSpPr>
            <p:cNvPr id="5" name="グループ化 4"/>
            <p:cNvGrpSpPr/>
            <p:nvPr/>
          </p:nvGrpSpPr>
          <p:grpSpPr>
            <a:xfrm>
              <a:off x="258060" y="1052736"/>
              <a:ext cx="8706428" cy="5732857"/>
              <a:chOff x="258060" y="1052736"/>
              <a:chExt cx="8706428" cy="5732857"/>
            </a:xfrm>
          </p:grpSpPr>
          <p:grpSp>
            <p:nvGrpSpPr>
              <p:cNvPr id="4" name="グループ化 3"/>
              <p:cNvGrpSpPr/>
              <p:nvPr/>
            </p:nvGrpSpPr>
            <p:grpSpPr>
              <a:xfrm>
                <a:off x="258060" y="1052736"/>
                <a:ext cx="8706428" cy="4506583"/>
                <a:chOff x="295466" y="1052736"/>
                <a:chExt cx="8706428" cy="4506583"/>
              </a:xfrm>
            </p:grpSpPr>
            <p:sp>
              <p:nvSpPr>
                <p:cNvPr id="8197" name="Rectangle 6"/>
                <p:cNvSpPr>
                  <a:spLocks noChangeArrowheads="1"/>
                </p:cNvSpPr>
                <p:nvPr/>
              </p:nvSpPr>
              <p:spPr bwMode="auto">
                <a:xfrm>
                  <a:off x="4211960" y="1484784"/>
                  <a:ext cx="4789934"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p>
                  <a:pPr algn="ctr"/>
                  <a:r>
                    <a:rPr lang="ja-JP" altLang="en-US" sz="2400" b="1" dirty="0" smtClean="0">
                      <a:solidFill>
                        <a:schemeClr val="bg1"/>
                      </a:solidFill>
                      <a:latin typeface="Arial" charset="0"/>
                    </a:rPr>
                    <a:t>モード同期周波数を</a:t>
                  </a:r>
                  <a:r>
                    <a:rPr lang="en-US" altLang="ja-JP" sz="2400" b="1" dirty="0" smtClean="0">
                      <a:solidFill>
                        <a:schemeClr val="bg1"/>
                      </a:solidFill>
                      <a:latin typeface="Arial" charset="0"/>
                    </a:rPr>
                    <a:t> </a:t>
                  </a:r>
                  <a:r>
                    <a:rPr lang="en-US" altLang="ja-JP" sz="2400" b="1" dirty="0">
                      <a:solidFill>
                        <a:schemeClr val="bg1"/>
                      </a:solidFill>
                      <a:latin typeface="Symbol" pitchFamily="1" charset="2"/>
                      <a:sym typeface="Symbol" pitchFamily="1" charset="2"/>
                    </a:rPr>
                    <a:t></a:t>
                  </a:r>
                  <a:r>
                    <a:rPr lang="en-US" altLang="ja-JP" sz="2400" b="1" dirty="0" smtClean="0">
                      <a:solidFill>
                        <a:schemeClr val="bg1"/>
                      </a:solidFill>
                      <a:latin typeface="Arial" charset="0"/>
                    </a:rPr>
                    <a:t>f</a:t>
                  </a:r>
                  <a:r>
                    <a:rPr lang="ja-JP" altLang="en-US" sz="2400" b="1" dirty="0" err="1" smtClean="0">
                      <a:solidFill>
                        <a:schemeClr val="bg1"/>
                      </a:solidFill>
                      <a:latin typeface="Arial" charset="0"/>
                    </a:rPr>
                    <a:t>だけ</a:t>
                  </a:r>
                  <a:r>
                    <a:rPr lang="ja-JP" altLang="en-US" sz="2400" b="1" dirty="0" smtClean="0">
                      <a:solidFill>
                        <a:schemeClr val="bg1"/>
                      </a:solidFill>
                      <a:latin typeface="Arial" charset="0"/>
                    </a:rPr>
                    <a:t>変化</a:t>
                  </a:r>
                  <a:r>
                    <a:rPr lang="en-US" altLang="ja-JP" sz="2400" dirty="0">
                      <a:solidFill>
                        <a:schemeClr val="bg1"/>
                      </a:solidFill>
                      <a:latin typeface="Arial" charset="0"/>
                    </a:rPr>
                    <a:t/>
                  </a:r>
                  <a:br>
                    <a:rPr lang="en-US" altLang="ja-JP" sz="2400" dirty="0">
                      <a:solidFill>
                        <a:schemeClr val="bg1"/>
                      </a:solidFill>
                      <a:latin typeface="Arial" charset="0"/>
                    </a:rPr>
                  </a:br>
                  <a:r>
                    <a:rPr lang="en-US" altLang="ja-JP" sz="2400" b="1" dirty="0">
                      <a:solidFill>
                        <a:schemeClr val="bg1"/>
                      </a:solidFill>
                      <a:latin typeface="Arial" charset="0"/>
                    </a:rPr>
                    <a:t>(</a:t>
                  </a:r>
                  <a:r>
                    <a:rPr lang="en-US" altLang="ja-JP" sz="2400" b="1" dirty="0" smtClean="0">
                      <a:solidFill>
                        <a:schemeClr val="bg1"/>
                      </a:solidFill>
                      <a:latin typeface="Arial" charset="0"/>
                    </a:rPr>
                    <a:t>f </a:t>
                  </a:r>
                  <a:r>
                    <a:rPr lang="en-US" altLang="ja-JP" sz="2400" b="1" dirty="0">
                      <a:solidFill>
                        <a:schemeClr val="bg1"/>
                      </a:solidFill>
                      <a:latin typeface="Symbol" pitchFamily="1" charset="2"/>
                      <a:sym typeface="Symbol" pitchFamily="1" charset="2"/>
                    </a:rPr>
                    <a:t>®</a:t>
                  </a:r>
                  <a:r>
                    <a:rPr lang="en-US" altLang="ja-JP" sz="2400" b="1" dirty="0">
                      <a:solidFill>
                        <a:schemeClr val="bg1"/>
                      </a:solidFill>
                      <a:latin typeface="Arial" charset="0"/>
                    </a:rPr>
                    <a:t> </a:t>
                  </a:r>
                  <a:r>
                    <a:rPr lang="en-US" altLang="ja-JP" sz="2400" b="1" dirty="0" smtClean="0">
                      <a:solidFill>
                        <a:schemeClr val="bg1"/>
                      </a:solidFill>
                      <a:latin typeface="Arial" charset="0"/>
                    </a:rPr>
                    <a:t>f+</a:t>
                  </a:r>
                  <a:r>
                    <a:rPr lang="en-US" altLang="ja-JP" sz="2400" b="1" dirty="0">
                      <a:solidFill>
                        <a:schemeClr val="bg1"/>
                      </a:solidFill>
                      <a:latin typeface="Symbol" pitchFamily="1" charset="2"/>
                      <a:sym typeface="Symbol" pitchFamily="1" charset="2"/>
                    </a:rPr>
                    <a:t></a:t>
                  </a:r>
                  <a:r>
                    <a:rPr lang="en-US" altLang="ja-JP" sz="2400" b="1" dirty="0" smtClean="0">
                      <a:solidFill>
                        <a:schemeClr val="bg1"/>
                      </a:solidFill>
                      <a:latin typeface="Arial" charset="0"/>
                    </a:rPr>
                    <a:t>f)</a:t>
                  </a:r>
                  <a:endParaRPr lang="en-US" altLang="ja-JP" sz="2400" b="1" dirty="0">
                    <a:solidFill>
                      <a:schemeClr val="bg1"/>
                    </a:solidFill>
                    <a:latin typeface="Arial" charset="0"/>
                  </a:endParaRPr>
                </a:p>
              </p:txBody>
            </p:sp>
            <p:sp>
              <p:nvSpPr>
                <p:cNvPr id="8198" name="Rectangle 7"/>
                <p:cNvSpPr>
                  <a:spLocks noChangeArrowheads="1"/>
                </p:cNvSpPr>
                <p:nvPr/>
              </p:nvSpPr>
              <p:spPr bwMode="auto">
                <a:xfrm>
                  <a:off x="4788024" y="4509120"/>
                  <a:ext cx="3722688"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p>
                  <a:pPr algn="ctr"/>
                  <a:r>
                    <a:rPr lang="ja-JP" altLang="en-US" sz="2400" b="1" dirty="0" smtClean="0">
                      <a:solidFill>
                        <a:schemeClr val="bg1"/>
                      </a:solidFill>
                      <a:latin typeface="Symbol" pitchFamily="1" charset="2"/>
                      <a:sym typeface="Symbol" pitchFamily="1" charset="2"/>
                    </a:rPr>
                    <a:t>ビート周波数も</a:t>
                  </a:r>
                  <a:r>
                    <a:rPr lang="en-US" altLang="ja-JP" sz="2400" b="1" dirty="0" smtClean="0">
                      <a:solidFill>
                        <a:schemeClr val="bg1"/>
                      </a:solidFill>
                      <a:latin typeface="Symbol" pitchFamily="1" charset="2"/>
                      <a:sym typeface="Symbol" pitchFamily="1" charset="2"/>
                    </a:rPr>
                    <a:t></a:t>
                  </a:r>
                  <a:r>
                    <a:rPr lang="en-US" altLang="ja-JP" sz="2400" b="1" dirty="0" err="1" smtClean="0">
                      <a:solidFill>
                        <a:schemeClr val="bg1"/>
                      </a:solidFill>
                      <a:latin typeface="Arial" charset="0"/>
                    </a:rPr>
                    <a:t>f</a:t>
                  </a:r>
                  <a:r>
                    <a:rPr lang="en-US" altLang="ja-JP" sz="2400" b="1" baseline="-25000" dirty="0" err="1" smtClean="0">
                      <a:solidFill>
                        <a:schemeClr val="bg1"/>
                      </a:solidFill>
                      <a:latin typeface="Arial" charset="0"/>
                    </a:rPr>
                    <a:t>b</a:t>
                  </a:r>
                  <a:r>
                    <a:rPr lang="ja-JP" altLang="en-US" sz="2400" b="1" dirty="0" smtClean="0">
                      <a:solidFill>
                        <a:schemeClr val="bg1"/>
                      </a:solidFill>
                      <a:latin typeface="Arial" charset="0"/>
                    </a:rPr>
                    <a:t>変化</a:t>
                  </a:r>
                  <a:r>
                    <a:rPr lang="en-US" altLang="ja-JP" sz="2400" b="1" dirty="0">
                      <a:solidFill>
                        <a:schemeClr val="bg1"/>
                      </a:solidFill>
                      <a:latin typeface="Arial" charset="0"/>
                    </a:rPr>
                    <a:t/>
                  </a:r>
                  <a:br>
                    <a:rPr lang="en-US" altLang="ja-JP" sz="2400" b="1" dirty="0">
                      <a:solidFill>
                        <a:schemeClr val="bg1"/>
                      </a:solidFill>
                      <a:latin typeface="Arial" charset="0"/>
                    </a:rPr>
                  </a:br>
                  <a:r>
                    <a:rPr lang="en-US" altLang="ja-JP" sz="2400" b="1" dirty="0">
                      <a:solidFill>
                        <a:schemeClr val="bg1"/>
                      </a:solidFill>
                      <a:latin typeface="Arial" charset="0"/>
                    </a:rPr>
                    <a:t>(</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 </a:t>
                  </a:r>
                  <a:r>
                    <a:rPr lang="en-US" altLang="ja-JP" sz="2400" b="1" dirty="0">
                      <a:solidFill>
                        <a:schemeClr val="bg1"/>
                      </a:solidFill>
                      <a:latin typeface="Symbol" pitchFamily="1" charset="2"/>
                      <a:sym typeface="Symbol" pitchFamily="1" charset="2"/>
                    </a:rPr>
                    <a:t>®</a:t>
                  </a:r>
                  <a:r>
                    <a:rPr lang="en-US" altLang="ja-JP" sz="2400" b="1" dirty="0">
                      <a:solidFill>
                        <a:schemeClr val="bg1"/>
                      </a:solidFill>
                      <a:latin typeface="Arial" charset="0"/>
                    </a:rPr>
                    <a:t> </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a:t>
                  </a:r>
                  <a:r>
                    <a:rPr lang="en-US" altLang="ja-JP" sz="2400" b="1" dirty="0">
                      <a:solidFill>
                        <a:schemeClr val="bg1"/>
                      </a:solidFill>
                      <a:latin typeface="Symbol" pitchFamily="1" charset="2"/>
                      <a:sym typeface="Symbol" pitchFamily="1" charset="2"/>
                    </a:rPr>
                    <a:t></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a:t>
                  </a:r>
                </a:p>
              </p:txBody>
            </p:sp>
            <p:graphicFrame>
              <p:nvGraphicFramePr>
                <p:cNvPr id="8199" name="Object 2"/>
                <p:cNvGraphicFramePr>
                  <a:graphicFrameLocks noChangeAspect="1"/>
                </p:cNvGraphicFramePr>
                <p:nvPr>
                  <p:extLst>
                    <p:ext uri="{D42A27DB-BD31-4B8C-83A1-F6EECF244321}">
                      <p14:modId xmlns:p14="http://schemas.microsoft.com/office/powerpoint/2010/main" val="2509784159"/>
                    </p:ext>
                  </p:extLst>
                </p:nvPr>
              </p:nvGraphicFramePr>
              <p:xfrm>
                <a:off x="5741988" y="2706688"/>
                <a:ext cx="1668462" cy="1404937"/>
              </p:xfrm>
              <a:graphic>
                <a:graphicData uri="http://schemas.openxmlformats.org/presentationml/2006/ole">
                  <mc:AlternateContent xmlns:mc="http://schemas.openxmlformats.org/markup-compatibility/2006">
                    <mc:Choice xmlns:v="urn:schemas-microsoft-com:vml" Requires="v">
                      <p:oleObj spid="_x0000_s10472" name="数式" r:id="rId4" imgW="558720" imgH="469800" progId="Equation.3">
                        <p:embed/>
                      </p:oleObj>
                    </mc:Choice>
                    <mc:Fallback>
                      <p:oleObj name="数式" r:id="rId4" imgW="558720" imgH="469800" progId="Equation.3">
                        <p:embed/>
                        <p:pic>
                          <p:nvPicPr>
                            <p:cNvPr id="0" name=""/>
                            <p:cNvPicPr>
                              <a:picLocks noChangeAspect="1" noChangeArrowheads="1"/>
                            </p:cNvPicPr>
                            <p:nvPr/>
                          </p:nvPicPr>
                          <p:blipFill>
                            <a:blip r:embed="rId5"/>
                            <a:srcRect/>
                            <a:stretch>
                              <a:fillRect/>
                            </a:stretch>
                          </p:blipFill>
                          <p:spPr bwMode="auto">
                            <a:xfrm>
                              <a:off x="5741988" y="2706688"/>
                              <a:ext cx="1668462" cy="140493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グループ化 1"/>
                <p:cNvGrpSpPr/>
                <p:nvPr/>
              </p:nvGrpSpPr>
              <p:grpSpPr>
                <a:xfrm>
                  <a:off x="295466" y="1052736"/>
                  <a:ext cx="4276534" cy="4506583"/>
                  <a:chOff x="295466" y="1052736"/>
                  <a:chExt cx="4276534" cy="4506583"/>
                </a:xfrm>
              </p:grpSpPr>
              <p:pic>
                <p:nvPicPr>
                  <p:cNvPr id="8201" name="Picture 10" descr="principle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466" y="1052736"/>
                    <a:ext cx="3628462" cy="450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左カーブ矢印 17"/>
                  <p:cNvSpPr/>
                  <p:nvPr/>
                </p:nvSpPr>
                <p:spPr>
                  <a:xfrm>
                    <a:off x="3921125" y="2420888"/>
                    <a:ext cx="650875" cy="2079625"/>
                  </a:xfrm>
                  <a:prstGeom prst="curvedLeftArrow">
                    <a:avLst>
                      <a:gd name="adj1" fmla="val 63984"/>
                      <a:gd name="adj2" fmla="val 136709"/>
                      <a:gd name="adj3" fmla="val 45645"/>
                    </a:avLst>
                  </a:prstGeom>
                  <a:solidFill>
                    <a:schemeClr val="bg1">
                      <a:lumMod val="85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chemeClr val="tx1"/>
                      </a:solidFill>
                    </a:endParaRPr>
                  </a:p>
                </p:txBody>
              </p:sp>
            </p:grpSp>
          </p:grpSp>
          <p:sp>
            <p:nvSpPr>
              <p:cNvPr id="13" name="AutoShape 2"/>
              <p:cNvSpPr>
                <a:spLocks noChangeArrowheads="1"/>
              </p:cNvSpPr>
              <p:nvPr/>
            </p:nvSpPr>
            <p:spPr bwMode="auto">
              <a:xfrm>
                <a:off x="1115615" y="5631327"/>
                <a:ext cx="6840761" cy="1154266"/>
              </a:xfrm>
              <a:prstGeom prst="roundRect">
                <a:avLst>
                  <a:gd name="adj" fmla="val 16667"/>
                </a:avLst>
              </a:prstGeom>
              <a:solidFill>
                <a:srgbClr val="00FFFF">
                  <a:alpha val="50195"/>
                </a:srgbClr>
              </a:solidFill>
              <a:ln w="9525">
                <a:solidFill>
                  <a:schemeClr val="tx1"/>
                </a:solidFill>
                <a:round/>
                <a:headEnd/>
                <a:tailEnd/>
              </a:ln>
            </p:spPr>
            <p:txBody>
              <a:bodyPr wrap="none" anchor="ctr"/>
              <a:lstStyle/>
              <a:p>
                <a:endParaRPr lang="ja-JP" altLang="en-US"/>
              </a:p>
            </p:txBody>
          </p:sp>
        </p:grpSp>
        <p:graphicFrame>
          <p:nvGraphicFramePr>
            <p:cNvPr id="3" name="オブジェクト 2"/>
            <p:cNvGraphicFramePr>
              <a:graphicFrameLocks noChangeAspect="1"/>
            </p:cNvGraphicFramePr>
            <p:nvPr>
              <p:extLst>
                <p:ext uri="{D42A27DB-BD31-4B8C-83A1-F6EECF244321}">
                  <p14:modId xmlns:p14="http://schemas.microsoft.com/office/powerpoint/2010/main" val="3179033492"/>
                </p:ext>
              </p:extLst>
            </p:nvPr>
          </p:nvGraphicFramePr>
          <p:xfrm>
            <a:off x="1219200" y="5632450"/>
            <a:ext cx="6705600" cy="1225550"/>
          </p:xfrm>
          <a:graphic>
            <a:graphicData uri="http://schemas.openxmlformats.org/presentationml/2006/ole">
              <mc:AlternateContent xmlns:mc="http://schemas.openxmlformats.org/markup-compatibility/2006">
                <mc:Choice xmlns:v="urn:schemas-microsoft-com:vml" Requires="v">
                  <p:oleObj spid="_x0000_s10473" name="数式" r:id="rId7" imgW="2489040" imgH="482400" progId="Equation.3">
                    <p:embed/>
                  </p:oleObj>
                </mc:Choice>
                <mc:Fallback>
                  <p:oleObj name="数式" r:id="rId7" imgW="2489040" imgH="482400" progId="Equation.3">
                    <p:embed/>
                    <p:pic>
                      <p:nvPicPr>
                        <p:cNvPr id="0" name="Object 3"/>
                        <p:cNvPicPr>
                          <a:picLocks noChangeAspect="1" noChangeArrowheads="1"/>
                        </p:cNvPicPr>
                        <p:nvPr/>
                      </p:nvPicPr>
                      <p:blipFill>
                        <a:blip r:embed="rId8"/>
                        <a:srcRect/>
                        <a:stretch>
                          <a:fillRect/>
                        </a:stretch>
                      </p:blipFill>
                      <p:spPr bwMode="auto">
                        <a:xfrm>
                          <a:off x="1219200" y="5632450"/>
                          <a:ext cx="67056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194617059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476672"/>
            <a:ext cx="8062664" cy="587152"/>
          </a:xfrm>
        </p:spPr>
        <p:txBody>
          <a:bodyPr/>
          <a:lstStyle/>
          <a:p>
            <a:r>
              <a:rPr kumimoji="1" lang="ja-JP" altLang="en-US" dirty="0" smtClean="0"/>
              <a:t>無線通信の周波数割り当て状況</a:t>
            </a:r>
            <a:endParaRPr kumimoji="1" lang="ja-JP" altLang="en-US" dirty="0"/>
          </a:p>
        </p:txBody>
      </p:sp>
      <p:sp>
        <p:nvSpPr>
          <p:cNvPr id="5" name="正方形/長方形 4"/>
          <p:cNvSpPr/>
          <p:nvPr/>
        </p:nvSpPr>
        <p:spPr bwMode="auto">
          <a:xfrm>
            <a:off x="1475656" y="3789040"/>
            <a:ext cx="1152128" cy="3600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9" name="正方形/長方形 8"/>
          <p:cNvSpPr/>
          <p:nvPr/>
        </p:nvSpPr>
        <p:spPr bwMode="auto">
          <a:xfrm>
            <a:off x="7956376" y="3861048"/>
            <a:ext cx="1152128" cy="3600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pic>
        <p:nvPicPr>
          <p:cNvPr id="1229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54"/>
          <a:stretch/>
        </p:blipFill>
        <p:spPr bwMode="auto">
          <a:xfrm>
            <a:off x="35496" y="1268760"/>
            <a:ext cx="9053327"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7"/>
          <p:cNvSpPr>
            <a:spLocks noChangeArrowheads="1"/>
          </p:cNvSpPr>
          <p:nvPr/>
        </p:nvSpPr>
        <p:spPr bwMode="auto">
          <a:xfrm>
            <a:off x="218380" y="3935958"/>
            <a:ext cx="86741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3200" b="1" dirty="0">
                <a:solidFill>
                  <a:srgbClr val="FF3300"/>
                </a:solidFill>
              </a:rPr>
              <a:t>THz</a:t>
            </a:r>
            <a:r>
              <a:rPr lang="ja-JP" altLang="en-US" sz="3200" b="1" dirty="0">
                <a:solidFill>
                  <a:srgbClr val="FF3300"/>
                </a:solidFill>
                <a:latin typeface="+mn-ea"/>
              </a:rPr>
              <a:t>帯に</a:t>
            </a:r>
            <a:r>
              <a:rPr lang="ja-JP" altLang="en-US" sz="3200" b="1" dirty="0" smtClean="0">
                <a:solidFill>
                  <a:srgbClr val="FF3300"/>
                </a:solidFill>
                <a:latin typeface="+mn-ea"/>
              </a:rPr>
              <a:t>おける周波数計測技術は</a:t>
            </a:r>
            <a:endParaRPr lang="en-US" altLang="ja-JP" sz="3200" b="1" dirty="0">
              <a:solidFill>
                <a:srgbClr val="FF3300"/>
              </a:solidFill>
              <a:latin typeface="+mn-ea"/>
            </a:endParaRPr>
          </a:p>
          <a:p>
            <a:pPr algn="ctr"/>
            <a:r>
              <a:rPr lang="ja-JP" altLang="en-US" sz="3200" b="1" dirty="0">
                <a:solidFill>
                  <a:srgbClr val="FF3300"/>
                </a:solidFill>
                <a:latin typeface="+mn-ea"/>
              </a:rPr>
              <a:t>十分に確立していない</a:t>
            </a:r>
            <a:endParaRPr lang="en-US" altLang="ja-JP" sz="3200" b="1" dirty="0">
              <a:solidFill>
                <a:srgbClr val="FF3300"/>
              </a:solidFill>
              <a:latin typeface="+mn-ea"/>
            </a:endParaRPr>
          </a:p>
        </p:txBody>
      </p:sp>
      <p:grpSp>
        <p:nvGrpSpPr>
          <p:cNvPr id="12" name="グループ化 11"/>
          <p:cNvGrpSpPr/>
          <p:nvPr/>
        </p:nvGrpSpPr>
        <p:grpSpPr>
          <a:xfrm>
            <a:off x="414381" y="5085184"/>
            <a:ext cx="8282098" cy="1725290"/>
            <a:chOff x="414381" y="5085184"/>
            <a:chExt cx="8282098" cy="1725290"/>
          </a:xfrm>
        </p:grpSpPr>
        <p:sp>
          <p:nvSpPr>
            <p:cNvPr id="20" name="下矢印 19"/>
            <p:cNvSpPr/>
            <p:nvPr/>
          </p:nvSpPr>
          <p:spPr bwMode="auto">
            <a:xfrm>
              <a:off x="4141521" y="5085184"/>
              <a:ext cx="82781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4" name="Rectangle 13"/>
            <p:cNvSpPr>
              <a:spLocks noChangeArrowheads="1"/>
            </p:cNvSpPr>
            <p:nvPr/>
          </p:nvSpPr>
          <p:spPr bwMode="auto">
            <a:xfrm>
              <a:off x="414381" y="5733256"/>
              <a:ext cx="8282098" cy="1077218"/>
            </a:xfrm>
            <a:prstGeom prst="rect">
              <a:avLst/>
            </a:prstGeom>
            <a:solidFill>
              <a:srgbClr val="1B06BA"/>
            </a:solidFill>
            <a:ln>
              <a:noFill/>
            </a:ln>
            <a:extLst/>
          </p:spPr>
          <p:txBody>
            <a:bodyPr wrap="square">
              <a:spAutoFit/>
            </a:bodyPr>
            <a:lstStyle/>
            <a:p>
              <a:pPr algn="ctr"/>
              <a:r>
                <a:rPr lang="ja-JP" altLang="en-US" sz="3200" b="1" dirty="0">
                  <a:solidFill>
                    <a:srgbClr val="FFFF00"/>
                  </a:solidFill>
                  <a:latin typeface="Arial" charset="0"/>
                </a:rPr>
                <a:t>高精度な</a:t>
              </a:r>
              <a:r>
                <a:rPr lang="en-US" altLang="ja-JP" sz="3200" b="1" dirty="0">
                  <a:solidFill>
                    <a:srgbClr val="FFFF00"/>
                  </a:solidFill>
                  <a:latin typeface="Arial" charset="0"/>
                </a:rPr>
                <a:t>CW-THz</a:t>
              </a:r>
              <a:r>
                <a:rPr lang="ja-JP" altLang="en-US" sz="3200" b="1" dirty="0">
                  <a:solidFill>
                    <a:srgbClr val="FFFF00"/>
                  </a:solidFill>
                  <a:latin typeface="Arial" charset="0"/>
                </a:rPr>
                <a:t>波の周波数</a:t>
              </a:r>
              <a:r>
                <a:rPr lang="ja-JP" altLang="en-US" sz="3200" b="1" dirty="0" smtClean="0">
                  <a:solidFill>
                    <a:srgbClr val="FFFF00"/>
                  </a:solidFill>
                  <a:latin typeface="Arial" charset="0"/>
                </a:rPr>
                <a:t>計測技術が</a:t>
              </a:r>
              <a:endParaRPr lang="en-US" altLang="ja-JP" sz="3200" b="1" dirty="0">
                <a:solidFill>
                  <a:srgbClr val="FFFF00"/>
                </a:solidFill>
                <a:latin typeface="Arial" charset="0"/>
              </a:endParaRPr>
            </a:p>
            <a:p>
              <a:pPr algn="ctr"/>
              <a:r>
                <a:rPr lang="ja-JP" altLang="en-US" sz="3200" b="1" dirty="0" smtClean="0">
                  <a:solidFill>
                    <a:srgbClr val="FFFF00"/>
                  </a:solidFill>
                  <a:latin typeface="Arial" charset="0"/>
                </a:rPr>
                <a:t>求められている</a:t>
              </a:r>
              <a:r>
                <a:rPr lang="en-US" altLang="ja-JP" sz="3200" b="1" dirty="0" smtClean="0">
                  <a:solidFill>
                    <a:srgbClr val="FFFF00"/>
                  </a:solidFill>
                  <a:latin typeface="Arial" charset="0"/>
                </a:rPr>
                <a:t>!</a:t>
              </a:r>
              <a:endParaRPr lang="en-US" altLang="ja-JP" sz="3200" b="1" dirty="0">
                <a:solidFill>
                  <a:srgbClr val="FFFF00"/>
                </a:solidFill>
                <a:latin typeface="Arial" charset="0"/>
              </a:endParaRPr>
            </a:p>
          </p:txBody>
        </p:sp>
      </p:grpSp>
      <p:sp>
        <p:nvSpPr>
          <p:cNvPr id="26" name="テキスト ボックス 25"/>
          <p:cNvSpPr txBox="1"/>
          <p:nvPr/>
        </p:nvSpPr>
        <p:spPr>
          <a:xfrm>
            <a:off x="5968928" y="1218238"/>
            <a:ext cx="3211584" cy="338554"/>
          </a:xfrm>
          <a:prstGeom prst="rect">
            <a:avLst/>
          </a:prstGeom>
          <a:noFill/>
        </p:spPr>
        <p:txBody>
          <a:bodyPr wrap="square" rtlCol="0">
            <a:spAutoFit/>
          </a:bodyPr>
          <a:lstStyle/>
          <a:p>
            <a:r>
              <a:rPr kumimoji="1" lang="en-US" altLang="ja-JP" sz="1600" dirty="0" smtClean="0"/>
              <a:t>Ref)</a:t>
            </a:r>
            <a:r>
              <a:rPr kumimoji="1" lang="ja-JP" altLang="en-US" sz="1600" dirty="0" smtClean="0"/>
              <a:t>テラヘルツ技術動向調査報告</a:t>
            </a:r>
            <a:endParaRPr kumimoji="1" lang="ja-JP" altLang="en-US" sz="1600" dirty="0"/>
          </a:p>
        </p:txBody>
      </p:sp>
    </p:spTree>
    <p:extLst>
      <p:ext uri="{BB962C8B-B14F-4D97-AF65-F5344CB8AC3E}">
        <p14:creationId xmlns:p14="http://schemas.microsoft.com/office/powerpoint/2010/main" val="2823852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32239" y="493365"/>
            <a:ext cx="7772400" cy="487363"/>
          </a:xfrm>
        </p:spPr>
        <p:txBody>
          <a:bodyPr>
            <a:noAutofit/>
          </a:bodyPr>
          <a:lstStyle/>
          <a:p>
            <a:pPr eaLnBrk="1" hangingPunct="1"/>
            <a:r>
              <a:rPr lang="ja-JP" altLang="en-US" dirty="0" smtClean="0"/>
              <a:t>周波数計測の従来法</a:t>
            </a:r>
            <a:endParaRPr lang="en-US" altLang="ja-JP" dirty="0" smtClean="0"/>
          </a:p>
        </p:txBody>
      </p:sp>
      <p:sp>
        <p:nvSpPr>
          <p:cNvPr id="5123" name="Line 3"/>
          <p:cNvSpPr>
            <a:spLocks noChangeShapeType="1"/>
          </p:cNvSpPr>
          <p:nvPr/>
        </p:nvSpPr>
        <p:spPr bwMode="auto">
          <a:xfrm>
            <a:off x="4499992" y="1241425"/>
            <a:ext cx="0" cy="4346575"/>
          </a:xfrm>
          <a:prstGeom prst="line">
            <a:avLst/>
          </a:prstGeom>
          <a:noFill/>
          <a:ln w="38100">
            <a:solidFill>
              <a:srgbClr val="0033C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24" name="Rectangle 4"/>
          <p:cNvSpPr>
            <a:spLocks noChangeArrowheads="1"/>
          </p:cNvSpPr>
          <p:nvPr/>
        </p:nvSpPr>
        <p:spPr bwMode="auto">
          <a:xfrm>
            <a:off x="539552" y="1196752"/>
            <a:ext cx="3877985"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400" b="1" dirty="0" smtClean="0">
                <a:solidFill>
                  <a:schemeClr val="bg1"/>
                </a:solidFill>
                <a:latin typeface="Arial" charset="0"/>
              </a:rPr>
              <a:t>電気的手法 </a:t>
            </a:r>
            <a:r>
              <a:rPr lang="en-US" altLang="ja-JP" sz="2400" b="1" dirty="0" smtClean="0">
                <a:solidFill>
                  <a:schemeClr val="bg1"/>
                </a:solidFill>
                <a:latin typeface="Arial" charset="0"/>
              </a:rPr>
              <a:t>(</a:t>
            </a:r>
            <a:r>
              <a:rPr lang="ja-JP" altLang="en-US" sz="2400" b="1" dirty="0" smtClean="0">
                <a:solidFill>
                  <a:schemeClr val="bg1"/>
                </a:solidFill>
                <a:latin typeface="Arial" charset="0"/>
              </a:rPr>
              <a:t>ヘテロダイン</a:t>
            </a:r>
            <a:r>
              <a:rPr lang="en-US" altLang="ja-JP" sz="2400" b="1" dirty="0" smtClean="0">
                <a:solidFill>
                  <a:schemeClr val="bg1"/>
                </a:solidFill>
                <a:latin typeface="Arial" charset="0"/>
              </a:rPr>
              <a:t>)</a:t>
            </a:r>
            <a:endParaRPr lang="en-US" altLang="ja-JP" sz="2400" b="1" dirty="0">
              <a:solidFill>
                <a:schemeClr val="bg1"/>
              </a:solidFill>
              <a:latin typeface="Arial" charset="0"/>
            </a:endParaRPr>
          </a:p>
        </p:txBody>
      </p:sp>
      <p:sp>
        <p:nvSpPr>
          <p:cNvPr id="5125" name="Rectangle 5"/>
          <p:cNvSpPr>
            <a:spLocks noChangeArrowheads="1"/>
          </p:cNvSpPr>
          <p:nvPr/>
        </p:nvSpPr>
        <p:spPr bwMode="auto">
          <a:xfrm>
            <a:off x="4927601" y="1196752"/>
            <a:ext cx="3244799"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400" b="1" dirty="0" smtClean="0">
                <a:solidFill>
                  <a:schemeClr val="bg1"/>
                </a:solidFill>
                <a:latin typeface="Arial" charset="0"/>
              </a:rPr>
              <a:t>光学的手法 </a:t>
            </a:r>
            <a:r>
              <a:rPr lang="en-US" altLang="ja-JP" sz="2400" b="1" dirty="0" smtClean="0">
                <a:solidFill>
                  <a:schemeClr val="bg1"/>
                </a:solidFill>
                <a:latin typeface="Arial" charset="0"/>
              </a:rPr>
              <a:t>(</a:t>
            </a:r>
            <a:r>
              <a:rPr lang="ja-JP" altLang="en-US" sz="2400" b="1" dirty="0" smtClean="0">
                <a:solidFill>
                  <a:schemeClr val="bg1"/>
                </a:solidFill>
                <a:latin typeface="Arial" charset="0"/>
              </a:rPr>
              <a:t>干渉計測</a:t>
            </a:r>
            <a:r>
              <a:rPr lang="en-US" altLang="ja-JP" sz="2400" b="1" dirty="0" smtClean="0">
                <a:solidFill>
                  <a:schemeClr val="bg1"/>
                </a:solidFill>
                <a:latin typeface="Arial" charset="0"/>
              </a:rPr>
              <a:t>)</a:t>
            </a:r>
            <a:endParaRPr lang="en-US" altLang="ja-JP" sz="2400" b="1" dirty="0">
              <a:solidFill>
                <a:schemeClr val="bg1"/>
              </a:solidFill>
              <a:latin typeface="Arial" charset="0"/>
            </a:endParaRPr>
          </a:p>
        </p:txBody>
      </p:sp>
      <p:pic>
        <p:nvPicPr>
          <p:cNvPr id="5126" name="Picture 6" descr="heterody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44824"/>
            <a:ext cx="3888432" cy="357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interferomer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6000" y="1869115"/>
            <a:ext cx="3778448" cy="336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14"/>
          <p:cNvSpPr>
            <a:spLocks noChangeArrowheads="1"/>
          </p:cNvSpPr>
          <p:nvPr/>
        </p:nvSpPr>
        <p:spPr bwMode="auto">
          <a:xfrm>
            <a:off x="7413625" y="4568825"/>
            <a:ext cx="1544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000">
                <a:latin typeface="Symbol" pitchFamily="1" charset="2"/>
                <a:ea typeface="ＭＳ 明朝" pitchFamily="1" charset="-128"/>
                <a:sym typeface="Symbol" pitchFamily="1" charset="2"/>
              </a:rPr>
              <a:t></a:t>
            </a:r>
            <a:r>
              <a:rPr lang="en-US" altLang="ja-JP" sz="2000">
                <a:latin typeface="Arial" charset="0"/>
                <a:ea typeface="ＭＳ 明朝" pitchFamily="1" charset="-128"/>
              </a:rPr>
              <a:t>L=(</a:t>
            </a:r>
            <a:r>
              <a:rPr lang="en-US" altLang="ja-JP" sz="2000">
                <a:latin typeface="Symbol" pitchFamily="1" charset="2"/>
                <a:ea typeface="ＭＳ 明朝" pitchFamily="1" charset="-128"/>
                <a:sym typeface="Symbol" pitchFamily="1" charset="2"/>
              </a:rPr>
              <a:t></a:t>
            </a:r>
            <a:r>
              <a:rPr lang="en-US" altLang="ja-JP" sz="2000">
                <a:latin typeface="Arial" charset="0"/>
                <a:ea typeface="ＭＳ 明朝" pitchFamily="1" charset="-128"/>
              </a:rPr>
              <a:t>/2)*N</a:t>
            </a:r>
          </a:p>
        </p:txBody>
      </p:sp>
      <p:sp>
        <p:nvSpPr>
          <p:cNvPr id="510991" name="Rectangle 15"/>
          <p:cNvSpPr>
            <a:spLocks noChangeArrowheads="1"/>
          </p:cNvSpPr>
          <p:nvPr/>
        </p:nvSpPr>
        <p:spPr bwMode="auto">
          <a:xfrm>
            <a:off x="323528" y="5838363"/>
            <a:ext cx="8418710" cy="830997"/>
          </a:xfrm>
          <a:prstGeom prst="rect">
            <a:avLst/>
          </a:prstGeom>
          <a:solidFill>
            <a:srgbClr val="FFFF00"/>
          </a:solidFill>
          <a:ln>
            <a:noFill/>
          </a:ln>
          <a:extLst/>
        </p:spPr>
        <p:txBody>
          <a:bodyPr wrap="square">
            <a:spAutoFit/>
          </a:bodyPr>
          <a:lstStyle/>
          <a:p>
            <a:pPr algn="l"/>
            <a:r>
              <a:rPr lang="ja-JP" altLang="en-US" sz="2000" b="1" dirty="0" smtClean="0">
                <a:solidFill>
                  <a:schemeClr val="accent2"/>
                </a:solidFill>
                <a:latin typeface="Arial" charset="0"/>
              </a:rPr>
              <a:t>テラヘルツ領域</a:t>
            </a:r>
            <a:r>
              <a:rPr lang="en-US" altLang="ja-JP" sz="2000" b="1" dirty="0" smtClean="0">
                <a:solidFill>
                  <a:schemeClr val="accent2"/>
                </a:solidFill>
                <a:latin typeface="Arial" charset="0"/>
              </a:rPr>
              <a:t> </a:t>
            </a:r>
            <a:r>
              <a:rPr lang="en-US" altLang="ja-JP" sz="2000" b="1" dirty="0">
                <a:solidFill>
                  <a:schemeClr val="accent2"/>
                </a:solidFill>
                <a:latin typeface="Arial" charset="0"/>
              </a:rPr>
              <a:t>(0.1~10THz</a:t>
            </a:r>
            <a:r>
              <a:rPr lang="en-US" altLang="ja-JP" sz="2000" b="1" dirty="0" smtClean="0">
                <a:solidFill>
                  <a:schemeClr val="accent2"/>
                </a:solidFill>
                <a:latin typeface="Arial" charset="0"/>
              </a:rPr>
              <a:t>) </a:t>
            </a:r>
            <a:r>
              <a:rPr lang="ja-JP" altLang="en-US" sz="2000" b="1" dirty="0" smtClean="0">
                <a:solidFill>
                  <a:schemeClr val="accent2"/>
                </a:solidFill>
                <a:latin typeface="Arial" charset="0"/>
              </a:rPr>
              <a:t>をカバーすることは難しい</a:t>
            </a:r>
            <a:endParaRPr lang="en-US" altLang="ja-JP" sz="2000" b="1" dirty="0">
              <a:solidFill>
                <a:schemeClr val="accent2"/>
              </a:solidFill>
              <a:latin typeface="Arial" charset="0"/>
            </a:endParaRPr>
          </a:p>
          <a:p>
            <a:pPr algn="l"/>
            <a:r>
              <a:rPr lang="en-US" altLang="ja-JP" dirty="0">
                <a:solidFill>
                  <a:schemeClr val="accent2"/>
                </a:solidFill>
                <a:latin typeface="Arial" charset="0"/>
              </a:rPr>
              <a:t> </a:t>
            </a:r>
            <a:r>
              <a:rPr lang="en-US" altLang="ja-JP" sz="2800" dirty="0">
                <a:solidFill>
                  <a:schemeClr val="accent2"/>
                </a:solidFill>
                <a:latin typeface="Arial" charset="0"/>
              </a:rPr>
              <a:t>  </a:t>
            </a:r>
            <a:r>
              <a:rPr lang="en-US" altLang="ja-JP" sz="2800" dirty="0" smtClean="0">
                <a:solidFill>
                  <a:srgbClr val="FF0000"/>
                </a:solidFill>
                <a:latin typeface="Arial" charset="0"/>
              </a:rPr>
              <a:t>→</a:t>
            </a:r>
            <a:r>
              <a:rPr lang="en-US" altLang="ja-JP" sz="2800" b="1" dirty="0" smtClean="0">
                <a:solidFill>
                  <a:srgbClr val="FF0000"/>
                </a:solidFill>
                <a:latin typeface="Arial" charset="0"/>
              </a:rPr>
              <a:t>THz</a:t>
            </a:r>
            <a:r>
              <a:rPr lang="ja-JP" altLang="en-US" sz="2800" b="1" dirty="0" smtClean="0">
                <a:solidFill>
                  <a:srgbClr val="FF0000"/>
                </a:solidFill>
                <a:latin typeface="Arial" charset="0"/>
              </a:rPr>
              <a:t>領域をフルカバーできる新しい手法が必要</a:t>
            </a:r>
            <a:r>
              <a:rPr lang="en-US" altLang="ja-JP" sz="2800" b="1" dirty="0" smtClean="0">
                <a:solidFill>
                  <a:srgbClr val="FF0000"/>
                </a:solidFill>
                <a:latin typeface="Arial" charset="0"/>
              </a:rPr>
              <a:t>!</a:t>
            </a:r>
            <a:endParaRPr lang="en-US" altLang="ja-JP" sz="2800" b="1" dirty="0">
              <a:solidFill>
                <a:srgbClr val="FF0000"/>
              </a:solidFill>
              <a:latin typeface="Arial" charset="0"/>
            </a:endParaRPr>
          </a:p>
        </p:txBody>
      </p:sp>
      <p:grpSp>
        <p:nvGrpSpPr>
          <p:cNvPr id="2" name="Group 23"/>
          <p:cNvGrpSpPr>
            <a:grpSpLocks/>
          </p:cNvGrpSpPr>
          <p:nvPr/>
        </p:nvGrpSpPr>
        <p:grpSpPr bwMode="auto">
          <a:xfrm>
            <a:off x="539552" y="3557587"/>
            <a:ext cx="6968515" cy="1763713"/>
            <a:chOff x="330" y="2302"/>
            <a:chExt cx="4351" cy="1111"/>
          </a:xfrm>
        </p:grpSpPr>
        <p:sp>
          <p:nvSpPr>
            <p:cNvPr id="5132" name="Oval 9"/>
            <p:cNvSpPr>
              <a:spLocks noChangeArrowheads="1"/>
            </p:cNvSpPr>
            <p:nvPr/>
          </p:nvSpPr>
          <p:spPr bwMode="auto">
            <a:xfrm>
              <a:off x="330" y="2302"/>
              <a:ext cx="480" cy="480"/>
            </a:xfrm>
            <a:prstGeom prst="ellipse">
              <a:avLst/>
            </a:prstGeom>
            <a:noFill/>
            <a:ln w="38100">
              <a:solidFill>
                <a:srgbClr val="FF4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5133" name="Rectangle 10"/>
            <p:cNvSpPr>
              <a:spLocks noChangeArrowheads="1"/>
            </p:cNvSpPr>
            <p:nvPr/>
          </p:nvSpPr>
          <p:spPr bwMode="auto">
            <a:xfrm>
              <a:off x="2020" y="2667"/>
              <a:ext cx="1081" cy="291"/>
            </a:xfrm>
            <a:prstGeom prst="rect">
              <a:avLst/>
            </a:prstGeom>
            <a:solidFill>
              <a:schemeClr val="bg1"/>
            </a:solidFill>
            <a:ln w="38100">
              <a:solidFill>
                <a:srgbClr val="FF4000"/>
              </a:solidFill>
              <a:miter lim="800000"/>
              <a:headEnd/>
              <a:tailEnd/>
            </a:ln>
          </p:spPr>
          <p:txBody>
            <a:bodyPr wrap="none">
              <a:spAutoFit/>
            </a:bodyPr>
            <a:lstStyle/>
            <a:p>
              <a:pPr algn="ctr"/>
              <a:r>
                <a:rPr lang="ja-JP" altLang="en-US" sz="2400" b="1" dirty="0" smtClean="0">
                  <a:solidFill>
                    <a:srgbClr val="FF4000"/>
                  </a:solidFill>
                  <a:latin typeface="Arial" charset="0"/>
                </a:rPr>
                <a:t>極低温冷却</a:t>
              </a:r>
              <a:endParaRPr lang="en-US" altLang="ja-JP" sz="2400" b="1" dirty="0">
                <a:solidFill>
                  <a:srgbClr val="FF4000"/>
                </a:solidFill>
                <a:latin typeface="Arial" charset="0"/>
              </a:endParaRPr>
            </a:p>
          </p:txBody>
        </p:sp>
        <p:sp>
          <p:nvSpPr>
            <p:cNvPr id="5134" name="Line 11"/>
            <p:cNvSpPr>
              <a:spLocks noChangeShapeType="1"/>
            </p:cNvSpPr>
            <p:nvPr/>
          </p:nvSpPr>
          <p:spPr bwMode="auto">
            <a:xfrm>
              <a:off x="755" y="2652"/>
              <a:ext cx="1265" cy="161"/>
            </a:xfrm>
            <a:prstGeom prst="line">
              <a:avLst/>
            </a:prstGeom>
            <a:noFill/>
            <a:ln w="38100">
              <a:solidFill>
                <a:srgbClr val="FF4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35" name="Oval 12"/>
            <p:cNvSpPr>
              <a:spLocks noChangeArrowheads="1"/>
            </p:cNvSpPr>
            <p:nvPr/>
          </p:nvSpPr>
          <p:spPr bwMode="auto">
            <a:xfrm>
              <a:off x="4014" y="3116"/>
              <a:ext cx="667" cy="285"/>
            </a:xfrm>
            <a:prstGeom prst="ellipse">
              <a:avLst/>
            </a:prstGeom>
            <a:noFill/>
            <a:ln w="38100">
              <a:solidFill>
                <a:srgbClr val="FF4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5136" name="Line 18"/>
            <p:cNvSpPr>
              <a:spLocks noChangeShapeType="1"/>
            </p:cNvSpPr>
            <p:nvPr/>
          </p:nvSpPr>
          <p:spPr bwMode="auto">
            <a:xfrm>
              <a:off x="3136" y="2813"/>
              <a:ext cx="885" cy="399"/>
            </a:xfrm>
            <a:prstGeom prst="line">
              <a:avLst/>
            </a:prstGeom>
            <a:noFill/>
            <a:ln w="38100">
              <a:solidFill>
                <a:srgbClr val="FF4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37" name="Rectangle 22"/>
            <p:cNvSpPr>
              <a:spLocks noChangeArrowheads="1"/>
            </p:cNvSpPr>
            <p:nvPr/>
          </p:nvSpPr>
          <p:spPr bwMode="auto">
            <a:xfrm>
              <a:off x="2623" y="3219"/>
              <a:ext cx="1020" cy="1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2000" b="1" dirty="0" smtClean="0">
                  <a:solidFill>
                    <a:srgbClr val="FF4000"/>
                  </a:solidFill>
                  <a:latin typeface="Arial" charset="0"/>
                </a:rPr>
                <a:t>実用化の障害</a:t>
              </a:r>
              <a:r>
                <a:rPr lang="en-US" altLang="ja-JP" sz="2000" b="1" dirty="0" smtClean="0">
                  <a:solidFill>
                    <a:srgbClr val="FF4000"/>
                  </a:solidFill>
                  <a:latin typeface="Arial" charset="0"/>
                </a:rPr>
                <a:t>!</a:t>
              </a:r>
              <a:endParaRPr lang="en-US" altLang="ja-JP" sz="2000" b="1" dirty="0">
                <a:solidFill>
                  <a:srgbClr val="FF4000"/>
                </a:solidFill>
                <a:latin typeface="Arial" charset="0"/>
              </a:endParaRPr>
            </a:p>
          </p:txBody>
        </p:sp>
      </p:grpSp>
    </p:spTree>
    <p:extLst>
      <p:ext uri="{BB962C8B-B14F-4D97-AF65-F5344CB8AC3E}">
        <p14:creationId xmlns:p14="http://schemas.microsoft.com/office/powerpoint/2010/main" val="3621019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0991"/>
                                        </p:tgtEl>
                                        <p:attrNameLst>
                                          <p:attrName>style.visibility</p:attrName>
                                        </p:attrNameLst>
                                      </p:cBhvr>
                                      <p:to>
                                        <p:strVal val="visible"/>
                                      </p:to>
                                    </p:set>
                                    <p:animEffect transition="in" filter="fade">
                                      <p:cBhvr>
                                        <p:cTn id="11" dur="500"/>
                                        <p:tgtEl>
                                          <p:spTgt spid="510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9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ctrTitle"/>
          </p:nvPr>
        </p:nvSpPr>
        <p:spPr>
          <a:xfrm>
            <a:off x="0" y="476672"/>
            <a:ext cx="9144000" cy="1054968"/>
          </a:xfrm>
          <a:ln>
            <a:noFill/>
            <a:miter lim="800000"/>
            <a:headEnd/>
            <a:tailEnd/>
          </a:ln>
        </p:spPr>
        <p:txBody>
          <a:bodyPr>
            <a:normAutofit fontScale="90000"/>
          </a:bodyPr>
          <a:lstStyle/>
          <a:p>
            <a:r>
              <a:rPr lang="ja-JP" altLang="en-US" sz="3600" b="1" dirty="0"/>
              <a:t>光伝導ミキシング法を用いた</a:t>
            </a:r>
            <a:r>
              <a:rPr lang="en-US" altLang="ja-JP" sz="3600" b="1" dirty="0"/>
              <a:t/>
            </a:r>
            <a:br>
              <a:rPr lang="en-US" altLang="ja-JP" sz="3600" b="1" dirty="0"/>
            </a:br>
            <a:r>
              <a:rPr lang="en-US" altLang="ja-JP" sz="3600" b="1" dirty="0"/>
              <a:t>THz</a:t>
            </a:r>
            <a:r>
              <a:rPr lang="ja-JP" altLang="en-US" sz="3600" b="1" dirty="0"/>
              <a:t>コム参照型スペクトラム・</a:t>
            </a:r>
            <a:r>
              <a:rPr lang="ja-JP" altLang="en-US" sz="3600" b="1" dirty="0" smtClean="0"/>
              <a:t>アナライザー</a:t>
            </a:r>
            <a:endParaRPr lang="en-US" altLang="ja-JP" sz="3600" dirty="0" smtClean="0">
              <a:solidFill>
                <a:schemeClr val="tx1"/>
              </a:solidFill>
              <a:latin typeface="Arial" charset="0"/>
              <a:ea typeface="ＭＳ ゴシック" pitchFamily="1" charset="-128"/>
            </a:endParaRPr>
          </a:p>
        </p:txBody>
      </p:sp>
      <p:grpSp>
        <p:nvGrpSpPr>
          <p:cNvPr id="2" name="Group 4"/>
          <p:cNvGrpSpPr>
            <a:grpSpLocks/>
          </p:cNvGrpSpPr>
          <p:nvPr/>
        </p:nvGrpSpPr>
        <p:grpSpPr bwMode="auto">
          <a:xfrm>
            <a:off x="1620217" y="4975127"/>
            <a:ext cx="6400800" cy="1046161"/>
            <a:chOff x="1160" y="3601"/>
            <a:chExt cx="4032" cy="659"/>
          </a:xfrm>
        </p:grpSpPr>
        <p:sp>
          <p:nvSpPr>
            <p:cNvPr id="7185" name="AutoShape 5"/>
            <p:cNvSpPr>
              <a:spLocks noChangeArrowheads="1"/>
            </p:cNvSpPr>
            <p:nvPr/>
          </p:nvSpPr>
          <p:spPr bwMode="auto">
            <a:xfrm>
              <a:off x="1160" y="3602"/>
              <a:ext cx="4032" cy="658"/>
            </a:xfrm>
            <a:prstGeom prst="roundRect">
              <a:avLst>
                <a:gd name="adj" fmla="val 16667"/>
              </a:avLst>
            </a:prstGeom>
            <a:solidFill>
              <a:srgbClr val="00FFFF">
                <a:alpha val="50195"/>
              </a:srgbClr>
            </a:solidFill>
            <a:ln w="9525">
              <a:solidFill>
                <a:schemeClr val="tx1"/>
              </a:solidFill>
              <a:round/>
              <a:headEnd/>
              <a:tailEnd/>
            </a:ln>
          </p:spPr>
          <p:txBody>
            <a:bodyPr wrap="none" anchor="ctr"/>
            <a:lstStyle/>
            <a:p>
              <a:endParaRPr lang="ja-JP" altLang="en-US" dirty="0"/>
            </a:p>
          </p:txBody>
        </p:sp>
        <p:sp>
          <p:nvSpPr>
            <p:cNvPr id="7186" name="Rectangle 6"/>
            <p:cNvSpPr>
              <a:spLocks noChangeArrowheads="1"/>
            </p:cNvSpPr>
            <p:nvPr/>
          </p:nvSpPr>
          <p:spPr bwMode="auto">
            <a:xfrm>
              <a:off x="1241" y="3684"/>
              <a:ext cx="186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000" dirty="0" err="1" smtClean="0">
                  <a:latin typeface="Arial" charset="0"/>
                </a:rPr>
                <a:t>f</a:t>
              </a:r>
              <a:r>
                <a:rPr lang="en-US" altLang="ja-JP" sz="4000" baseline="-25000" dirty="0" err="1" smtClean="0">
                  <a:latin typeface="Arial" charset="0"/>
                </a:rPr>
                <a:t>THz</a:t>
              </a:r>
              <a:r>
                <a:rPr lang="en-US" altLang="ja-JP" sz="4000" dirty="0" smtClean="0">
                  <a:latin typeface="Arial" charset="0"/>
                </a:rPr>
                <a:t>=mf </a:t>
              </a:r>
              <a:r>
                <a:rPr lang="en-US" altLang="ja-JP" sz="4000" dirty="0">
                  <a:latin typeface="Arial" charset="0"/>
                </a:rPr>
                <a:t>± </a:t>
              </a:r>
              <a:r>
                <a:rPr lang="en-US" altLang="ja-JP" sz="4000" dirty="0" err="1">
                  <a:latin typeface="Arial" charset="0"/>
                </a:rPr>
                <a:t>f</a:t>
              </a:r>
              <a:r>
                <a:rPr lang="en-US" altLang="ja-JP" sz="4000" baseline="-25000" dirty="0" err="1">
                  <a:latin typeface="Arial" charset="0"/>
                </a:rPr>
                <a:t>b</a:t>
              </a:r>
              <a:endParaRPr lang="en-US" altLang="ja-JP" sz="4000" dirty="0">
                <a:latin typeface="Arial" charset="0"/>
              </a:endParaRPr>
            </a:p>
          </p:txBody>
        </p:sp>
        <p:sp>
          <p:nvSpPr>
            <p:cNvPr id="7187" name="Rectangle 7"/>
            <p:cNvSpPr>
              <a:spLocks noChangeArrowheads="1"/>
            </p:cNvSpPr>
            <p:nvPr/>
          </p:nvSpPr>
          <p:spPr bwMode="auto">
            <a:xfrm>
              <a:off x="3233" y="3601"/>
              <a:ext cx="1858"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lnSpc>
                  <a:spcPct val="85000"/>
                </a:lnSpc>
              </a:pPr>
              <a:r>
                <a:rPr lang="en-US" altLang="ja-JP" sz="2400" b="1" dirty="0">
                  <a:latin typeface="Arial" charset="0"/>
                </a:rPr>
                <a:t>m: </a:t>
              </a:r>
              <a:r>
                <a:rPr lang="ja-JP" altLang="en-US" sz="2400" b="1" dirty="0" smtClean="0">
                  <a:latin typeface="Arial" charset="0"/>
                </a:rPr>
                <a:t>コムの次数</a:t>
              </a:r>
              <a:endParaRPr lang="en-US" altLang="ja-JP" sz="2400" b="1" dirty="0">
                <a:latin typeface="Arial" charset="0"/>
              </a:endParaRPr>
            </a:p>
            <a:p>
              <a:pPr algn="l">
                <a:lnSpc>
                  <a:spcPct val="85000"/>
                </a:lnSpc>
              </a:pPr>
              <a:r>
                <a:rPr lang="en-US" altLang="ja-JP" sz="2400" b="1" dirty="0">
                  <a:latin typeface="Arial" charset="0"/>
                </a:rPr>
                <a:t>f: </a:t>
              </a:r>
              <a:r>
                <a:rPr lang="ja-JP" altLang="en-US" sz="2400" b="1" dirty="0" smtClean="0">
                  <a:latin typeface="Arial" charset="0"/>
                </a:rPr>
                <a:t>モード同期周波数</a:t>
              </a:r>
              <a:endParaRPr lang="en-US" altLang="ja-JP" sz="2400" b="1" dirty="0" smtClean="0">
                <a:latin typeface="Arial" charset="0"/>
              </a:endParaRPr>
            </a:p>
            <a:p>
              <a:pPr algn="l">
                <a:lnSpc>
                  <a:spcPct val="85000"/>
                </a:lnSpc>
              </a:pPr>
              <a:r>
                <a:rPr lang="en-US" altLang="ja-JP" sz="2400" b="1" dirty="0" err="1" smtClean="0">
                  <a:latin typeface="Arial" charset="0"/>
                </a:rPr>
                <a:t>f</a:t>
              </a:r>
              <a:r>
                <a:rPr lang="en-US" altLang="ja-JP" sz="2400" b="1" baseline="-25000" dirty="0" err="1" smtClean="0">
                  <a:latin typeface="Arial" charset="0"/>
                </a:rPr>
                <a:t>b</a:t>
              </a:r>
              <a:r>
                <a:rPr lang="en-US" altLang="ja-JP" sz="2400" b="1" dirty="0">
                  <a:latin typeface="Arial" charset="0"/>
                </a:rPr>
                <a:t>: </a:t>
              </a:r>
              <a:r>
                <a:rPr lang="ja-JP" altLang="en-US" sz="2400" b="1" dirty="0" smtClean="0">
                  <a:latin typeface="Arial" charset="0"/>
                </a:rPr>
                <a:t>ビート周波数</a:t>
              </a:r>
              <a:endParaRPr lang="en-US" altLang="ja-JP" sz="2400" b="1" dirty="0">
                <a:latin typeface="Arial" charset="0"/>
              </a:endParaRPr>
            </a:p>
          </p:txBody>
        </p:sp>
      </p:grpSp>
      <p:sp>
        <p:nvSpPr>
          <p:cNvPr id="7174" name="Text Box 9"/>
          <p:cNvSpPr txBox="1">
            <a:spLocks noChangeArrowheads="1"/>
          </p:cNvSpPr>
          <p:nvPr/>
        </p:nvSpPr>
        <p:spPr bwMode="auto">
          <a:xfrm>
            <a:off x="247650" y="6188075"/>
            <a:ext cx="889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algn="l" eaLnBrk="1" hangingPunct="1"/>
            <a:r>
              <a:rPr lang="en-US" altLang="ja-JP" sz="1800" i="1" dirty="0">
                <a:solidFill>
                  <a:srgbClr val="800080"/>
                </a:solidFill>
                <a:latin typeface="Arial" charset="0"/>
              </a:rPr>
              <a:t>Ref) </a:t>
            </a:r>
            <a:r>
              <a:rPr lang="en-US" altLang="ja-JP" sz="1800" i="1" dirty="0" smtClean="0">
                <a:solidFill>
                  <a:srgbClr val="800080"/>
                </a:solidFill>
                <a:latin typeface="Arial" charset="0"/>
              </a:rPr>
              <a:t>S. Yokoyama </a:t>
            </a:r>
            <a:r>
              <a:rPr lang="en-US" altLang="ja-JP" sz="1800" i="1" dirty="0">
                <a:solidFill>
                  <a:srgbClr val="800080"/>
                </a:solidFill>
                <a:latin typeface="Arial" charset="0"/>
              </a:rPr>
              <a:t>et 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16</a:t>
            </a:r>
            <a:r>
              <a:rPr lang="en-US" altLang="ja-JP" sz="1800" i="1" dirty="0">
                <a:solidFill>
                  <a:srgbClr val="800080"/>
                </a:solidFill>
                <a:latin typeface="Arial" charset="0"/>
              </a:rPr>
              <a:t>, </a:t>
            </a:r>
            <a:r>
              <a:rPr lang="en-US" altLang="ja-JP" sz="1800" i="1" dirty="0" smtClean="0">
                <a:solidFill>
                  <a:srgbClr val="800080"/>
                </a:solidFill>
                <a:latin typeface="Arial" charset="0"/>
              </a:rPr>
              <a:t>13052</a:t>
            </a:r>
            <a:r>
              <a:rPr lang="en-US" altLang="ja-JP" sz="1800" i="1" dirty="0">
                <a:solidFill>
                  <a:srgbClr val="800080"/>
                </a:solidFill>
                <a:latin typeface="Arial" charset="0"/>
              </a:rPr>
              <a:t>-13061 (2008)</a:t>
            </a:r>
            <a:r>
              <a:rPr lang="en-US" altLang="ja-JP" sz="1800" i="1" dirty="0" smtClean="0">
                <a:solidFill>
                  <a:srgbClr val="800080"/>
                </a:solidFill>
                <a:latin typeface="Arial" charset="0"/>
              </a:rPr>
              <a:t>.</a:t>
            </a:r>
          </a:p>
          <a:p>
            <a:pPr eaLnBrk="1" hangingPunct="1"/>
            <a:r>
              <a:rPr lang="en-US" altLang="ja-JP" sz="1800" i="1" dirty="0">
                <a:solidFill>
                  <a:srgbClr val="800080"/>
                </a:solidFill>
                <a:latin typeface="Arial" charset="0"/>
              </a:rPr>
              <a:t>        </a:t>
            </a:r>
            <a:r>
              <a:rPr lang="en-US" altLang="ja-JP" sz="1800" i="1" dirty="0" smtClean="0">
                <a:solidFill>
                  <a:srgbClr val="800080"/>
                </a:solidFill>
                <a:latin typeface="Arial" charset="0"/>
              </a:rPr>
              <a:t>T. </a:t>
            </a:r>
            <a:r>
              <a:rPr lang="en-US" altLang="ja-JP" sz="1800" i="1" dirty="0" err="1" smtClean="0">
                <a:solidFill>
                  <a:srgbClr val="800080"/>
                </a:solidFill>
                <a:latin typeface="Arial" charset="0"/>
              </a:rPr>
              <a:t>Yasui</a:t>
            </a:r>
            <a:r>
              <a:rPr lang="en-US" altLang="ja-JP" sz="1800" i="1" dirty="0" smtClean="0">
                <a:solidFill>
                  <a:srgbClr val="800080"/>
                </a:solidFill>
                <a:latin typeface="Arial" charset="0"/>
              </a:rPr>
              <a:t> et </a:t>
            </a:r>
            <a:r>
              <a:rPr lang="en-US" altLang="ja-JP" sz="1800" i="1" dirty="0">
                <a:solidFill>
                  <a:srgbClr val="800080"/>
                </a:solidFill>
                <a:latin typeface="Arial" charset="0"/>
              </a:rPr>
              <a:t>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17</a:t>
            </a:r>
            <a:r>
              <a:rPr lang="en-US" altLang="ja-JP" sz="1800" i="1" dirty="0">
                <a:solidFill>
                  <a:srgbClr val="800080"/>
                </a:solidFill>
                <a:latin typeface="Arial" charset="0"/>
              </a:rPr>
              <a:t>, 17034-17043 (2009).</a:t>
            </a:r>
          </a:p>
        </p:txBody>
      </p:sp>
      <p:grpSp>
        <p:nvGrpSpPr>
          <p:cNvPr id="4" name="グループ化 3"/>
          <p:cNvGrpSpPr/>
          <p:nvPr/>
        </p:nvGrpSpPr>
        <p:grpSpPr>
          <a:xfrm>
            <a:off x="304800" y="1834877"/>
            <a:ext cx="8637588" cy="2962275"/>
            <a:chOff x="304800" y="1419225"/>
            <a:chExt cx="8637588" cy="2962275"/>
          </a:xfrm>
        </p:grpSpPr>
        <p:pic>
          <p:nvPicPr>
            <p:cNvPr id="7170" name="Picture 21" descr="princi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419225"/>
              <a:ext cx="8637588"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1652972" y="1583214"/>
              <a:ext cx="470756" cy="261610"/>
            </a:xfrm>
            <a:prstGeom prst="rect">
              <a:avLst/>
            </a:prstGeom>
            <a:solidFill>
              <a:schemeClr val="bg1"/>
            </a:solidFill>
          </p:spPr>
          <p:txBody>
            <a:bodyPr wrap="square" rtlCol="0">
              <a:spAutoFit/>
            </a:bodyPr>
            <a:lstStyle/>
            <a:p>
              <a:r>
                <a:rPr kumimoji="1" lang="en-US" altLang="ja-JP" sz="1100" dirty="0" err="1" smtClean="0">
                  <a:solidFill>
                    <a:srgbClr val="008000"/>
                  </a:solidFill>
                </a:rPr>
                <a:t>f</a:t>
              </a:r>
              <a:r>
                <a:rPr kumimoji="1" lang="en-US" altLang="ja-JP" sz="1100" baseline="-25000" dirty="0" err="1" smtClean="0">
                  <a:solidFill>
                    <a:srgbClr val="008000"/>
                  </a:solidFill>
                </a:rPr>
                <a:t>THz</a:t>
              </a:r>
              <a:endParaRPr kumimoji="1" lang="ja-JP" altLang="en-US" sz="1100" dirty="0">
                <a:solidFill>
                  <a:srgbClr val="008000"/>
                </a:solidFill>
              </a:endParaRPr>
            </a:p>
          </p:txBody>
        </p:sp>
        <p:sp>
          <p:nvSpPr>
            <p:cNvPr id="11" name="テキスト ボックス 10"/>
            <p:cNvSpPr txBox="1"/>
            <p:nvPr/>
          </p:nvSpPr>
          <p:spPr>
            <a:xfrm>
              <a:off x="788876" y="1628800"/>
              <a:ext cx="470756" cy="261610"/>
            </a:xfrm>
            <a:prstGeom prst="rect">
              <a:avLst/>
            </a:prstGeom>
            <a:solidFill>
              <a:schemeClr val="bg1"/>
            </a:solidFill>
          </p:spPr>
          <p:txBody>
            <a:bodyPr wrap="square" rtlCol="0">
              <a:spAutoFit/>
            </a:bodyPr>
            <a:lstStyle/>
            <a:p>
              <a:endParaRPr kumimoji="1" lang="ja-JP" altLang="en-US" sz="1100" dirty="0">
                <a:solidFill>
                  <a:srgbClr val="008000"/>
                </a:solidFill>
              </a:endParaRPr>
            </a:p>
          </p:txBody>
        </p:sp>
        <p:sp>
          <p:nvSpPr>
            <p:cNvPr id="12" name="テキスト ボックス 11"/>
            <p:cNvSpPr txBox="1"/>
            <p:nvPr/>
          </p:nvSpPr>
          <p:spPr>
            <a:xfrm>
              <a:off x="7156039" y="2906854"/>
              <a:ext cx="1107746" cy="338554"/>
            </a:xfrm>
            <a:prstGeom prst="rect">
              <a:avLst/>
            </a:prstGeom>
            <a:solidFill>
              <a:srgbClr val="009900"/>
            </a:solidFill>
          </p:spPr>
          <p:txBody>
            <a:bodyPr wrap="square" rtlCol="0">
              <a:spAutoFit/>
            </a:bodyPr>
            <a:lstStyle/>
            <a:p>
              <a:pPr algn="ctr"/>
              <a:r>
                <a:rPr kumimoji="1" lang="en-US" altLang="ja-JP" sz="1600" dirty="0" err="1" smtClean="0">
                  <a:solidFill>
                    <a:schemeClr val="bg1"/>
                  </a:solidFill>
                </a:rPr>
                <a:t>f</a:t>
              </a:r>
              <a:r>
                <a:rPr kumimoji="1" lang="en-US" altLang="ja-JP" sz="1600" baseline="-25000" dirty="0" err="1" smtClean="0">
                  <a:solidFill>
                    <a:schemeClr val="bg1"/>
                  </a:solidFill>
                </a:rPr>
                <a:t>THz</a:t>
              </a:r>
              <a:r>
                <a:rPr kumimoji="1" lang="en-US" altLang="ja-JP" sz="1600" dirty="0" smtClean="0">
                  <a:solidFill>
                    <a:schemeClr val="bg1"/>
                  </a:solidFill>
                </a:rPr>
                <a:t>=</a:t>
              </a:r>
              <a:r>
                <a:rPr kumimoji="1" lang="en-US" altLang="ja-JP" sz="1600" dirty="0" err="1" smtClean="0">
                  <a:solidFill>
                    <a:schemeClr val="bg1"/>
                  </a:solidFill>
                </a:rPr>
                <a:t>mf+f</a:t>
              </a:r>
              <a:r>
                <a:rPr kumimoji="1" lang="en-US" altLang="ja-JP" sz="1600" baseline="-25000" dirty="0" err="1" smtClean="0">
                  <a:solidFill>
                    <a:schemeClr val="bg1"/>
                  </a:solidFill>
                </a:rPr>
                <a:t>b</a:t>
              </a:r>
              <a:endParaRPr kumimoji="1" lang="ja-JP" altLang="en-US" sz="1600" dirty="0">
                <a:solidFill>
                  <a:schemeClr val="bg1"/>
                </a:solidFill>
              </a:endParaRPr>
            </a:p>
          </p:txBody>
        </p:sp>
      </p:grpSp>
      <p:sp>
        <p:nvSpPr>
          <p:cNvPr id="7172" name="Rectangle 3"/>
          <p:cNvSpPr>
            <a:spLocks noChangeArrowheads="1"/>
          </p:cNvSpPr>
          <p:nvPr/>
        </p:nvSpPr>
        <p:spPr bwMode="auto">
          <a:xfrm>
            <a:off x="6011863" y="1603648"/>
            <a:ext cx="1979612"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400" dirty="0">
                <a:solidFill>
                  <a:schemeClr val="bg1"/>
                </a:solidFill>
                <a:latin typeface="Arial" charset="0"/>
              </a:rPr>
              <a:t>Freq. domain</a:t>
            </a:r>
          </a:p>
        </p:txBody>
      </p:sp>
      <p:sp>
        <p:nvSpPr>
          <p:cNvPr id="5" name="円/楕円 4"/>
          <p:cNvSpPr/>
          <p:nvPr/>
        </p:nvSpPr>
        <p:spPr bwMode="auto">
          <a:xfrm>
            <a:off x="2726159" y="5206144"/>
            <a:ext cx="648072" cy="585713"/>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0000"/>
              </a:solidFill>
              <a:effectLst/>
              <a:latin typeface="Arial" charset="0"/>
              <a:ea typeface="ＭＳ ゴシック" charset="-128"/>
              <a:cs typeface="ＭＳ ゴシック" charset="-128"/>
            </a:endParaRPr>
          </a:p>
        </p:txBody>
      </p:sp>
      <p:sp>
        <p:nvSpPr>
          <p:cNvPr id="15" name="円/楕円 14"/>
          <p:cNvSpPr/>
          <p:nvPr/>
        </p:nvSpPr>
        <p:spPr bwMode="auto">
          <a:xfrm>
            <a:off x="3553317" y="5199000"/>
            <a:ext cx="648072" cy="585713"/>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0000"/>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39047295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3" name="Picture 4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88" y="1009476"/>
            <a:ext cx="8712200" cy="58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3"/>
          <p:cNvSpPr txBox="1">
            <a:spLocks noChangeArrowheads="1"/>
          </p:cNvSpPr>
          <p:nvPr/>
        </p:nvSpPr>
        <p:spPr bwMode="auto">
          <a:xfrm>
            <a:off x="0" y="548680"/>
            <a:ext cx="9144000" cy="415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sz="4000" kern="0" spc="-150" dirty="0" smtClean="0">
                <a:latin typeface="Arial" charset="0"/>
              </a:rPr>
              <a:t>リアルタイムでの絶対</a:t>
            </a:r>
            <a:r>
              <a:rPr lang="ja-JP" altLang="en-US" sz="4000" kern="0" spc="-150" dirty="0">
                <a:latin typeface="Arial" charset="0"/>
              </a:rPr>
              <a:t>周波数の決定法</a:t>
            </a:r>
            <a:endParaRPr lang="en-US" altLang="ja-JP" sz="4000" kern="0" spc="-150" dirty="0" smtClean="0">
              <a:latin typeface="Arial" charset="0"/>
            </a:endParaRPr>
          </a:p>
        </p:txBody>
      </p:sp>
      <p:grpSp>
        <p:nvGrpSpPr>
          <p:cNvPr id="6" name="グループ化 5"/>
          <p:cNvGrpSpPr/>
          <p:nvPr/>
        </p:nvGrpSpPr>
        <p:grpSpPr>
          <a:xfrm>
            <a:off x="35496" y="1160029"/>
            <a:ext cx="9073008" cy="5653347"/>
            <a:chOff x="35496" y="1160029"/>
            <a:chExt cx="9073008" cy="5653347"/>
          </a:xfrm>
        </p:grpSpPr>
        <p:sp>
          <p:nvSpPr>
            <p:cNvPr id="8194" name="AutoShape 2"/>
            <p:cNvSpPr>
              <a:spLocks noChangeArrowheads="1"/>
            </p:cNvSpPr>
            <p:nvPr/>
          </p:nvSpPr>
          <p:spPr bwMode="auto">
            <a:xfrm>
              <a:off x="35496" y="5517232"/>
              <a:ext cx="9000999" cy="1268361"/>
            </a:xfrm>
            <a:prstGeom prst="roundRect">
              <a:avLst>
                <a:gd name="adj" fmla="val 16667"/>
              </a:avLst>
            </a:prstGeom>
            <a:solidFill>
              <a:srgbClr val="00FFFF">
                <a:alpha val="50195"/>
              </a:srgbClr>
            </a:solidFill>
            <a:ln w="9525">
              <a:solidFill>
                <a:schemeClr val="tx1"/>
              </a:solidFill>
              <a:round/>
              <a:headEnd/>
              <a:tailEnd/>
            </a:ln>
          </p:spPr>
          <p:txBody>
            <a:bodyPr wrap="none" anchor="ctr"/>
            <a:lstStyle/>
            <a:p>
              <a:endParaRPr lang="ja-JP" altLang="en-US"/>
            </a:p>
          </p:txBody>
        </p:sp>
        <p:grpSp>
          <p:nvGrpSpPr>
            <p:cNvPr id="5" name="グループ化 4"/>
            <p:cNvGrpSpPr/>
            <p:nvPr/>
          </p:nvGrpSpPr>
          <p:grpSpPr>
            <a:xfrm>
              <a:off x="49039" y="1160029"/>
              <a:ext cx="9059465" cy="5653347"/>
              <a:chOff x="35496" y="1160029"/>
              <a:chExt cx="9059465" cy="5653347"/>
            </a:xfrm>
          </p:grpSpPr>
          <p:graphicFrame>
            <p:nvGraphicFramePr>
              <p:cNvPr id="8199" name="Object 2"/>
              <p:cNvGraphicFramePr>
                <a:graphicFrameLocks noChangeAspect="1"/>
              </p:cNvGraphicFramePr>
              <p:nvPr>
                <p:extLst>
                  <p:ext uri="{D42A27DB-BD31-4B8C-83A1-F6EECF244321}">
                    <p14:modId xmlns:p14="http://schemas.microsoft.com/office/powerpoint/2010/main" val="1221148891"/>
                  </p:ext>
                </p:extLst>
              </p:nvPr>
            </p:nvGraphicFramePr>
            <p:xfrm>
              <a:off x="5796136" y="2610838"/>
              <a:ext cx="3298825" cy="1479550"/>
            </p:xfrm>
            <a:graphic>
              <a:graphicData uri="http://schemas.openxmlformats.org/presentationml/2006/ole">
                <mc:AlternateContent xmlns:mc="http://schemas.openxmlformats.org/markup-compatibility/2006">
                  <mc:Choice xmlns:v="urn:schemas-microsoft-com:vml" Requires="v">
                    <p:oleObj spid="_x0000_s2672" name="数式" r:id="rId5" imgW="1104840" imgH="495000" progId="Equation.3">
                      <p:embed/>
                    </p:oleObj>
                  </mc:Choice>
                  <mc:Fallback>
                    <p:oleObj name="数式" r:id="rId5" imgW="1104840" imgH="495000" progId="Equation.3">
                      <p:embed/>
                      <p:pic>
                        <p:nvPicPr>
                          <p:cNvPr id="0" name=""/>
                          <p:cNvPicPr>
                            <a:picLocks noChangeAspect="1" noChangeArrowheads="1"/>
                          </p:cNvPicPr>
                          <p:nvPr/>
                        </p:nvPicPr>
                        <p:blipFill>
                          <a:blip r:embed="rId6"/>
                          <a:srcRect/>
                          <a:stretch>
                            <a:fillRect/>
                          </a:stretch>
                        </p:blipFill>
                        <p:spPr bwMode="auto">
                          <a:xfrm>
                            <a:off x="5796136" y="2610838"/>
                            <a:ext cx="3298825" cy="147955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200" name="Object 3"/>
              <p:cNvGraphicFramePr>
                <a:graphicFrameLocks noChangeAspect="1"/>
              </p:cNvGraphicFramePr>
              <p:nvPr>
                <p:extLst>
                  <p:ext uri="{D42A27DB-BD31-4B8C-83A1-F6EECF244321}">
                    <p14:modId xmlns:p14="http://schemas.microsoft.com/office/powerpoint/2010/main" val="1071858593"/>
                  </p:ext>
                </p:extLst>
              </p:nvPr>
            </p:nvGraphicFramePr>
            <p:xfrm>
              <a:off x="142081" y="5587826"/>
              <a:ext cx="8859837" cy="1225550"/>
            </p:xfrm>
            <a:graphic>
              <a:graphicData uri="http://schemas.openxmlformats.org/presentationml/2006/ole">
                <mc:AlternateContent xmlns:mc="http://schemas.openxmlformats.org/markup-compatibility/2006">
                  <mc:Choice xmlns:v="urn:schemas-microsoft-com:vml" Requires="v">
                    <p:oleObj spid="_x0000_s2673" name="数式" r:id="rId7" imgW="3288960" imgH="482400" progId="Equation.3">
                      <p:embed/>
                    </p:oleObj>
                  </mc:Choice>
                  <mc:Fallback>
                    <p:oleObj name="数式" r:id="rId7" imgW="3288960" imgH="482400" progId="Equation.3">
                      <p:embed/>
                      <p:pic>
                        <p:nvPicPr>
                          <p:cNvPr id="0" name=""/>
                          <p:cNvPicPr>
                            <a:picLocks noChangeAspect="1" noChangeArrowheads="1"/>
                          </p:cNvPicPr>
                          <p:nvPr/>
                        </p:nvPicPr>
                        <p:blipFill>
                          <a:blip r:embed="rId8"/>
                          <a:srcRect/>
                          <a:stretch>
                            <a:fillRect/>
                          </a:stretch>
                        </p:blipFill>
                        <p:spPr bwMode="auto">
                          <a:xfrm>
                            <a:off x="142081" y="5587826"/>
                            <a:ext cx="8859837" cy="1225550"/>
                          </a:xfrm>
                          <a:prstGeom prst="rect">
                            <a:avLst/>
                          </a:prstGeom>
                          <a:noFill/>
                          <a:ln>
                            <a:noFill/>
                          </a:ln>
                          <a:extLst/>
                        </p:spPr>
                      </p:pic>
                    </p:oleObj>
                  </mc:Fallback>
                </mc:AlternateContent>
              </a:graphicData>
            </a:graphic>
          </p:graphicFrame>
          <p:grpSp>
            <p:nvGrpSpPr>
              <p:cNvPr id="4" name="グループ化 3"/>
              <p:cNvGrpSpPr/>
              <p:nvPr/>
            </p:nvGrpSpPr>
            <p:grpSpPr>
              <a:xfrm>
                <a:off x="4838756" y="2204864"/>
                <a:ext cx="813364" cy="2382075"/>
                <a:chOff x="5051830" y="2217055"/>
                <a:chExt cx="1180212" cy="2382075"/>
              </a:xfrm>
            </p:grpSpPr>
            <p:sp>
              <p:nvSpPr>
                <p:cNvPr id="2" name="正方形/長方形 1"/>
                <p:cNvSpPr/>
                <p:nvPr/>
              </p:nvSpPr>
              <p:spPr bwMode="auto">
                <a:xfrm>
                  <a:off x="5081424" y="2217055"/>
                  <a:ext cx="551158" cy="36004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2" name="正方形/長方形 11"/>
                <p:cNvSpPr/>
                <p:nvPr/>
              </p:nvSpPr>
              <p:spPr bwMode="auto">
                <a:xfrm>
                  <a:off x="5051830" y="4275094"/>
                  <a:ext cx="580751" cy="32403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3" name="正方形/長方形 12"/>
                <p:cNvSpPr/>
                <p:nvPr/>
              </p:nvSpPr>
              <p:spPr bwMode="auto">
                <a:xfrm>
                  <a:off x="5574816" y="2217055"/>
                  <a:ext cx="288032" cy="23809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 name="下矢印 2"/>
                <p:cNvSpPr/>
                <p:nvPr/>
              </p:nvSpPr>
              <p:spPr bwMode="auto">
                <a:xfrm rot="16200000">
                  <a:off x="5656840" y="3135451"/>
                  <a:ext cx="720080" cy="430325"/>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pic>
            <p:nvPicPr>
              <p:cNvPr id="2395" name="Picture 34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96" y="1160029"/>
                <a:ext cx="5094355" cy="4357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5" name="Rectangle 15"/>
          <p:cNvSpPr>
            <a:spLocks noChangeArrowheads="1"/>
          </p:cNvSpPr>
          <p:nvPr/>
        </p:nvSpPr>
        <p:spPr bwMode="auto">
          <a:xfrm>
            <a:off x="5453105" y="1466781"/>
            <a:ext cx="3655399" cy="954107"/>
          </a:xfrm>
          <a:prstGeom prst="rect">
            <a:avLst/>
          </a:prstGeom>
          <a:solidFill>
            <a:srgbClr val="FFFF00"/>
          </a:solidFill>
          <a:ln>
            <a:noFill/>
          </a:ln>
          <a:extLst/>
        </p:spPr>
        <p:txBody>
          <a:bodyPr wrap="square">
            <a:spAutoFit/>
          </a:bodyPr>
          <a:lstStyle/>
          <a:p>
            <a:pPr algn="ctr"/>
            <a:r>
              <a:rPr lang="ja-JP" altLang="en-US" sz="2800" b="1" dirty="0" smtClean="0">
                <a:solidFill>
                  <a:srgbClr val="FF0000"/>
                </a:solidFill>
                <a:latin typeface="Arial" charset="0"/>
              </a:rPr>
              <a:t>デュアル</a:t>
            </a:r>
            <a:r>
              <a:rPr lang="en-US" altLang="ja-JP" sz="2800" b="1" dirty="0" smtClean="0">
                <a:solidFill>
                  <a:srgbClr val="FF0000"/>
                </a:solidFill>
                <a:latin typeface="Arial" charset="0"/>
              </a:rPr>
              <a:t>PC-THz</a:t>
            </a:r>
            <a:r>
              <a:rPr lang="ja-JP" altLang="en-US" sz="2800" b="1" dirty="0" smtClean="0">
                <a:solidFill>
                  <a:srgbClr val="FF0000"/>
                </a:solidFill>
                <a:latin typeface="Arial" charset="0"/>
              </a:rPr>
              <a:t>コム</a:t>
            </a:r>
            <a:endParaRPr lang="en-US" altLang="ja-JP" sz="2800" b="1" dirty="0" smtClean="0">
              <a:solidFill>
                <a:srgbClr val="FF0000"/>
              </a:solidFill>
              <a:latin typeface="Arial" charset="0"/>
            </a:endParaRPr>
          </a:p>
          <a:p>
            <a:pPr algn="ctr"/>
            <a:r>
              <a:rPr lang="ja-JP" altLang="en-US" sz="2800" b="1" dirty="0" smtClean="0">
                <a:solidFill>
                  <a:srgbClr val="FF0000"/>
                </a:solidFill>
                <a:latin typeface="Arial" charset="0"/>
              </a:rPr>
              <a:t>を用いた並列計測！</a:t>
            </a:r>
            <a:endParaRPr lang="en-US" altLang="ja-JP" sz="2800" b="1" dirty="0">
              <a:solidFill>
                <a:srgbClr val="FF0000"/>
              </a:solidFill>
              <a:latin typeface="Arial" charset="0"/>
            </a:endParaRPr>
          </a:p>
        </p:txBody>
      </p:sp>
      <p:sp>
        <p:nvSpPr>
          <p:cNvPr id="16" name="Rectangle 15"/>
          <p:cNvSpPr>
            <a:spLocks noChangeArrowheads="1"/>
          </p:cNvSpPr>
          <p:nvPr/>
        </p:nvSpPr>
        <p:spPr bwMode="auto">
          <a:xfrm>
            <a:off x="683568" y="5589240"/>
            <a:ext cx="7632848" cy="1077218"/>
          </a:xfrm>
          <a:prstGeom prst="rect">
            <a:avLst/>
          </a:prstGeom>
          <a:solidFill>
            <a:srgbClr val="FFFF00"/>
          </a:solidFill>
          <a:ln>
            <a:noFill/>
          </a:ln>
          <a:extLst/>
        </p:spPr>
        <p:txBody>
          <a:bodyPr wrap="square">
            <a:spAutoFit/>
          </a:bodyPr>
          <a:lstStyle/>
          <a:p>
            <a:pPr algn="ctr"/>
            <a:r>
              <a:rPr lang="ja-JP" altLang="en-US" sz="3200" b="1" dirty="0">
                <a:solidFill>
                  <a:srgbClr val="FF0000"/>
                </a:solidFill>
                <a:latin typeface="Arial" charset="0"/>
              </a:rPr>
              <a:t>変動</a:t>
            </a:r>
            <a:r>
              <a:rPr lang="ja-JP" altLang="en-US" sz="3200" b="1" dirty="0" smtClean="0">
                <a:solidFill>
                  <a:srgbClr val="FF0000"/>
                </a:solidFill>
                <a:latin typeface="Arial" charset="0"/>
              </a:rPr>
              <a:t>の大きな</a:t>
            </a:r>
            <a:r>
              <a:rPr lang="en-US" altLang="ja-JP" sz="3200" b="1" dirty="0" smtClean="0">
                <a:solidFill>
                  <a:srgbClr val="FF0000"/>
                </a:solidFill>
                <a:latin typeface="Arial" charset="0"/>
              </a:rPr>
              <a:t>CW-THz</a:t>
            </a:r>
            <a:r>
              <a:rPr lang="ja-JP" altLang="en-US" sz="3200" b="1" dirty="0" smtClean="0">
                <a:solidFill>
                  <a:srgbClr val="FF0000"/>
                </a:solidFill>
                <a:latin typeface="Arial" charset="0"/>
              </a:rPr>
              <a:t>波の絶対周波数は計測できない！</a:t>
            </a:r>
            <a:endParaRPr lang="en-US" altLang="ja-JP" sz="3200" b="1" dirty="0">
              <a:solidFill>
                <a:srgbClr val="FF0000"/>
              </a:solidFill>
              <a:latin typeface="Arial" charset="0"/>
            </a:endParaRPr>
          </a:p>
        </p:txBody>
      </p:sp>
    </p:spTree>
    <p:extLst>
      <p:ext uri="{BB962C8B-B14F-4D97-AF65-F5344CB8AC3E}">
        <p14:creationId xmlns:p14="http://schemas.microsoft.com/office/powerpoint/2010/main" val="30940591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xit" presetSubtype="0" fill="hold" nodeType="withEffect">
                                  <p:stCondLst>
                                    <p:cond delay="0"/>
                                  </p:stCondLst>
                                  <p:childTnLst>
                                    <p:set>
                                      <p:cBhvr>
                                        <p:cTn id="14" dur="1" fill="hold">
                                          <p:stCondLst>
                                            <p:cond delay="0"/>
                                          </p:stCondLst>
                                        </p:cTn>
                                        <p:tgtEl>
                                          <p:spTgt spid="2543"/>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65584"/>
            <a:ext cx="9144000" cy="515144"/>
          </a:xfrm>
        </p:spPr>
        <p:txBody>
          <a:bodyPr/>
          <a:lstStyle/>
          <a:p>
            <a:r>
              <a:rPr kumimoji="1" lang="ja-JP" altLang="en-US" dirty="0" smtClean="0"/>
              <a:t>実験</a:t>
            </a:r>
            <a:r>
              <a:rPr lang="ja-JP" altLang="en-US" dirty="0"/>
              <a:t>装置</a:t>
            </a:r>
            <a:endParaRPr kumimoji="1" lang="ja-JP" altLang="en-US" dirty="0"/>
          </a:p>
        </p:txBody>
      </p:sp>
      <p:pic>
        <p:nvPicPr>
          <p:cNvPr id="1024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9474" y="1124744"/>
            <a:ext cx="8378990" cy="578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5613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2546110"/>
            <a:ext cx="6286853" cy="2323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グループ化 2"/>
          <p:cNvGrpSpPr/>
          <p:nvPr/>
        </p:nvGrpSpPr>
        <p:grpSpPr>
          <a:xfrm>
            <a:off x="503040" y="4748756"/>
            <a:ext cx="7813376" cy="2208636"/>
            <a:chOff x="503040" y="4748756"/>
            <a:chExt cx="7813376" cy="2208636"/>
          </a:xfrm>
        </p:grpSpPr>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518" y="4748756"/>
              <a:ext cx="6932898" cy="2208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503040" y="5436513"/>
              <a:ext cx="864096" cy="584775"/>
            </a:xfrm>
            <a:prstGeom prst="rect">
              <a:avLst/>
            </a:prstGeom>
            <a:solidFill>
              <a:schemeClr val="tx1"/>
            </a:solidFill>
          </p:spPr>
          <p:txBody>
            <a:bodyPr wrap="square" rtlCol="0">
              <a:spAutoFit/>
            </a:bodyPr>
            <a:lstStyle/>
            <a:p>
              <a:pPr algn="ctr"/>
              <a:r>
                <a:rPr kumimoji="1" lang="en-US" altLang="ja-JP" sz="3200" b="1" dirty="0" err="1" smtClean="0">
                  <a:solidFill>
                    <a:schemeClr val="bg1"/>
                  </a:solidFill>
                </a:rPr>
                <a:t>f</a:t>
              </a:r>
              <a:r>
                <a:rPr kumimoji="1" lang="en-US" altLang="ja-JP" sz="3200" b="1" baseline="-25000" dirty="0" err="1" smtClean="0">
                  <a:solidFill>
                    <a:schemeClr val="bg1"/>
                  </a:solidFill>
                </a:rPr>
                <a:t>THz</a:t>
              </a:r>
              <a:endParaRPr kumimoji="1" lang="ja-JP" altLang="en-US" sz="3200" b="1" dirty="0">
                <a:solidFill>
                  <a:schemeClr val="bg1"/>
                </a:solidFill>
              </a:endParaRPr>
            </a:p>
          </p:txBody>
        </p:sp>
      </p:grpSp>
      <p:sp>
        <p:nvSpPr>
          <p:cNvPr id="11" name="テキスト ボックス 10"/>
          <p:cNvSpPr txBox="1"/>
          <p:nvPr/>
        </p:nvSpPr>
        <p:spPr>
          <a:xfrm>
            <a:off x="395536" y="3284984"/>
            <a:ext cx="1071736" cy="584775"/>
          </a:xfrm>
          <a:prstGeom prst="rect">
            <a:avLst/>
          </a:prstGeom>
          <a:solidFill>
            <a:schemeClr val="tx1"/>
          </a:solidFill>
        </p:spPr>
        <p:txBody>
          <a:bodyPr wrap="square" rtlCol="0">
            <a:spAutoFit/>
          </a:bodyPr>
          <a:lstStyle/>
          <a:p>
            <a:pPr algn="ctr"/>
            <a:r>
              <a:rPr kumimoji="1" lang="en-US" altLang="ja-JP" sz="3200" b="1" dirty="0" smtClean="0">
                <a:solidFill>
                  <a:schemeClr val="bg1"/>
                </a:solidFill>
              </a:rPr>
              <a:t>f</a:t>
            </a:r>
            <a:r>
              <a:rPr lang="en-US" altLang="ja-JP" sz="3200" b="1" baseline="-25000" dirty="0" smtClean="0">
                <a:solidFill>
                  <a:schemeClr val="bg1"/>
                </a:solidFill>
              </a:rPr>
              <a:t>beat2</a:t>
            </a:r>
            <a:endParaRPr kumimoji="1" lang="ja-JP" altLang="en-US" sz="3200" b="1" dirty="0">
              <a:solidFill>
                <a:schemeClr val="bg1"/>
              </a:solidFill>
            </a:endParaRPr>
          </a:p>
        </p:txBody>
      </p:sp>
      <p:sp>
        <p:nvSpPr>
          <p:cNvPr id="12" name="テキスト ボックス 11"/>
          <p:cNvSpPr txBox="1"/>
          <p:nvPr/>
        </p:nvSpPr>
        <p:spPr>
          <a:xfrm>
            <a:off x="395536" y="1620089"/>
            <a:ext cx="1071736" cy="584775"/>
          </a:xfrm>
          <a:prstGeom prst="rect">
            <a:avLst/>
          </a:prstGeom>
          <a:solidFill>
            <a:schemeClr val="tx1"/>
          </a:solidFill>
        </p:spPr>
        <p:txBody>
          <a:bodyPr wrap="square" rtlCol="0">
            <a:spAutoFit/>
          </a:bodyPr>
          <a:lstStyle/>
          <a:p>
            <a:pPr algn="ctr"/>
            <a:r>
              <a:rPr kumimoji="1" lang="en-US" altLang="ja-JP" sz="3200" b="1" dirty="0" smtClean="0">
                <a:solidFill>
                  <a:schemeClr val="bg1"/>
                </a:solidFill>
              </a:rPr>
              <a:t>f</a:t>
            </a:r>
            <a:r>
              <a:rPr lang="en-US" altLang="ja-JP" sz="3200" b="1" baseline="-25000" dirty="0" smtClean="0">
                <a:solidFill>
                  <a:schemeClr val="bg1"/>
                </a:solidFill>
              </a:rPr>
              <a:t>beat1</a:t>
            </a:r>
            <a:endParaRPr kumimoji="1" lang="ja-JP" altLang="en-US" sz="3200" b="1" dirty="0">
              <a:solidFill>
                <a:schemeClr val="bg1"/>
              </a:solidFill>
            </a:endParaRPr>
          </a:p>
        </p:txBody>
      </p:sp>
      <p:cxnSp>
        <p:nvCxnSpPr>
          <p:cNvPr id="7" name="直線コネクタ 6"/>
          <p:cNvCxnSpPr/>
          <p:nvPr/>
        </p:nvCxnSpPr>
        <p:spPr bwMode="auto">
          <a:xfrm>
            <a:off x="36512" y="4781450"/>
            <a:ext cx="9144000" cy="15702"/>
          </a:xfrm>
          <a:prstGeom prst="line">
            <a:avLst/>
          </a:prstGeom>
          <a:noFill/>
          <a:ln w="38100" cap="flat" cmpd="sng" algn="ctr">
            <a:solidFill>
              <a:schemeClr val="tx1"/>
            </a:solidFill>
            <a:prstDash val="dash"/>
            <a:round/>
            <a:headEnd type="none" w="med" len="med"/>
            <a:tailEnd type="none" w="med" len="med"/>
          </a:ln>
          <a:effectLst/>
        </p:spPr>
      </p:cxn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948859"/>
            <a:ext cx="6005165" cy="200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107504" y="465584"/>
            <a:ext cx="8856984" cy="659160"/>
          </a:xfrm>
        </p:spPr>
        <p:txBody>
          <a:bodyPr>
            <a:normAutofit fontScale="90000"/>
          </a:bodyPr>
          <a:lstStyle/>
          <a:p>
            <a:r>
              <a:rPr kumimoji="1" lang="ja-JP" altLang="en-US" sz="4000" dirty="0" smtClean="0"/>
              <a:t>ビート周波数と</a:t>
            </a:r>
            <a:r>
              <a:rPr kumimoji="1" lang="en-US" altLang="ja-JP" sz="4000" dirty="0" smtClean="0"/>
              <a:t>CW-THz</a:t>
            </a:r>
            <a:r>
              <a:rPr lang="ja-JP" altLang="en-US" sz="4000" dirty="0"/>
              <a:t>波</a:t>
            </a:r>
            <a:r>
              <a:rPr kumimoji="1" lang="ja-JP" altLang="en-US" sz="4000" dirty="0" smtClean="0"/>
              <a:t>の測定結果</a:t>
            </a:r>
            <a:endParaRPr kumimoji="1" lang="ja-JP" altLang="en-US" sz="4000" dirty="0"/>
          </a:p>
        </p:txBody>
      </p:sp>
      <p:sp>
        <p:nvSpPr>
          <p:cNvPr id="14" name="テキスト ボックス 13"/>
          <p:cNvSpPr txBox="1"/>
          <p:nvPr/>
        </p:nvSpPr>
        <p:spPr>
          <a:xfrm>
            <a:off x="7812360" y="1292567"/>
            <a:ext cx="1331640" cy="1200329"/>
          </a:xfrm>
          <a:prstGeom prst="rect">
            <a:avLst/>
          </a:prstGeom>
          <a:noFill/>
        </p:spPr>
        <p:txBody>
          <a:bodyPr wrap="square" rtlCol="0">
            <a:spAutoFit/>
          </a:bodyPr>
          <a:lstStyle/>
          <a:p>
            <a:pPr>
              <a:lnSpc>
                <a:spcPct val="150000"/>
              </a:lnSpc>
            </a:pPr>
            <a:r>
              <a:rPr kumimoji="1" lang="ja-JP" altLang="en-US" sz="1600" b="1" dirty="0" smtClean="0"/>
              <a:t>実験条件</a:t>
            </a:r>
            <a:endParaRPr kumimoji="1" lang="en-US" altLang="ja-JP" sz="1600" b="1" dirty="0" smtClean="0"/>
          </a:p>
          <a:p>
            <a:pPr>
              <a:lnSpc>
                <a:spcPct val="150000"/>
              </a:lnSpc>
            </a:pPr>
            <a:r>
              <a:rPr lang="ja-JP" altLang="en-US" sz="1600" b="1" dirty="0" smtClean="0"/>
              <a:t>・</a:t>
            </a:r>
            <a:r>
              <a:rPr lang="en-US" altLang="ja-JP" sz="1600" b="1" dirty="0" smtClean="0"/>
              <a:t>10ms</a:t>
            </a:r>
            <a:r>
              <a:rPr lang="ja-JP" altLang="en-US" sz="1600" b="1" dirty="0" smtClean="0"/>
              <a:t>計測</a:t>
            </a:r>
            <a:endParaRPr lang="en-US" altLang="ja-JP" sz="1600" b="1" dirty="0"/>
          </a:p>
          <a:p>
            <a:pPr>
              <a:lnSpc>
                <a:spcPct val="150000"/>
              </a:lnSpc>
            </a:pPr>
            <a:r>
              <a:rPr lang="ja-JP" altLang="en-US" sz="1600" b="1" dirty="0" smtClean="0"/>
              <a:t>・積算</a:t>
            </a:r>
            <a:r>
              <a:rPr lang="en-US" altLang="ja-JP" sz="1600" b="1" dirty="0" smtClean="0"/>
              <a:t>100</a:t>
            </a:r>
            <a:endParaRPr kumimoji="1" lang="ja-JP" altLang="en-US" sz="1600" b="1" dirty="0"/>
          </a:p>
        </p:txBody>
      </p:sp>
    </p:spTree>
    <p:extLst>
      <p:ext uri="{BB962C8B-B14F-4D97-AF65-F5344CB8AC3E}">
        <p14:creationId xmlns:p14="http://schemas.microsoft.com/office/powerpoint/2010/main" val="2450401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404664"/>
            <a:ext cx="8928992" cy="1143000"/>
          </a:xfrm>
        </p:spPr>
        <p:txBody>
          <a:bodyPr/>
          <a:lstStyle/>
          <a:p>
            <a:r>
              <a:rPr lang="en-US" altLang="ja-JP" sz="3600" dirty="0" smtClean="0"/>
              <a:t>CW-THz</a:t>
            </a:r>
            <a:r>
              <a:rPr lang="ja-JP" altLang="en-US" sz="3600" dirty="0" smtClean="0"/>
              <a:t>波のリアルタイムモニタリング①</a:t>
            </a:r>
            <a:r>
              <a:rPr lang="en-US" altLang="ja-JP" sz="3600" dirty="0" smtClean="0"/>
              <a:t/>
            </a:r>
            <a:br>
              <a:rPr lang="en-US" altLang="ja-JP" sz="3600" dirty="0" smtClean="0"/>
            </a:br>
            <a:r>
              <a:rPr lang="en-US" altLang="ja-JP" sz="3600" dirty="0" smtClean="0"/>
              <a:t>(</a:t>
            </a:r>
            <a:r>
              <a:rPr lang="ja-JP" altLang="en-US" sz="3600" dirty="0" smtClean="0"/>
              <a:t>周波数変動</a:t>
            </a:r>
            <a:r>
              <a:rPr lang="en-US" altLang="ja-JP" sz="3600" dirty="0" smtClean="0"/>
              <a:t>=0.1THz±</a:t>
            </a:r>
            <a:r>
              <a:rPr lang="en-US" altLang="ja-JP" sz="3600" dirty="0" smtClean="0">
                <a:solidFill>
                  <a:srgbClr val="FF0000"/>
                </a:solidFill>
              </a:rPr>
              <a:t>100Hz</a:t>
            </a:r>
            <a:r>
              <a:rPr lang="en-US" altLang="ja-JP" sz="3600" dirty="0" smtClean="0"/>
              <a:t>)</a:t>
            </a:r>
            <a:endParaRPr kumimoji="1" lang="ja-JP" altLang="en-US" sz="3600" dirty="0"/>
          </a:p>
        </p:txBody>
      </p:sp>
      <p:pic>
        <p:nvPicPr>
          <p:cNvPr id="9" name="frequency_monitoring_20131203.m4v">
            <a:hlinkClick r:id="" action="ppaction://media"/>
          </p:cNvPr>
          <p:cNvPicPr>
            <a:picLocks noGrp="1" noChangeAspect="1"/>
          </p:cNvPicPr>
          <p:nvPr>
            <p:ph idx="1"/>
            <a:videoFile r:link="rId1"/>
            <p:extLst>
              <p:ext uri="{DAA4B4D4-6D71-4841-9C94-3DE7FCFB9230}">
                <p14:media xmlns:p14="http://schemas.microsoft.com/office/powerpoint/2010/main" r:embed="rId2">
                  <p14:trim st="1903.6946"/>
                </p14:media>
              </p:ext>
            </p:extLst>
          </p:nvPr>
        </p:nvPicPr>
        <p:blipFill rotWithShape="1">
          <a:blip r:embed="rId5"/>
          <a:srcRect l="8492" r="7380"/>
          <a:stretch>
            <a:fillRect/>
          </a:stretch>
        </p:blipFill>
        <p:spPr>
          <a:xfrm>
            <a:off x="755576" y="1628800"/>
            <a:ext cx="7704856" cy="5151648"/>
          </a:xfrm>
        </p:spPr>
      </p:pic>
    </p:spTree>
    <p:extLst>
      <p:ext uri="{BB962C8B-B14F-4D97-AF65-F5344CB8AC3E}">
        <p14:creationId xmlns:p14="http://schemas.microsoft.com/office/powerpoint/2010/main" val="1358076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9"/>
                </p:tgtEl>
              </p:cMediaNode>
            </p:video>
          </p:childTnLst>
        </p:cTn>
      </p:par>
    </p:tnLst>
  </p:timing>
</p:sld>
</file>

<file path=ppt/theme/theme1.xml><?xml version="1.0" encoding="utf-8"?>
<a:theme xmlns:a="http://schemas.openxmlformats.org/drawingml/2006/main" name="テーマ1">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Arial"/>
        <a:ea typeface="ＭＳ ゴシック"/>
        <a:cs typeface="ＭＳ ゴシック"/>
      </a:majorFont>
      <a:minorFont>
        <a:latin typeface="Arial"/>
        <a:ea typeface="ＭＳ ゴシック"/>
        <a:cs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徳大スライドテーマ</Template>
  <TotalTime>10314</TotalTime>
  <Words>2558</Words>
  <Application>Microsoft Office PowerPoint</Application>
  <PresentationFormat>画面に合わせる (4:3)</PresentationFormat>
  <Paragraphs>176</Paragraphs>
  <Slides>22</Slides>
  <Notes>19</Notes>
  <HiddenSlides>0</HiddenSlides>
  <MMClips>1</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22</vt:i4>
      </vt:variant>
    </vt:vector>
  </HeadingPairs>
  <TitlesOfParts>
    <vt:vector size="24" baseType="lpstr">
      <vt:lpstr>テーマ1</vt:lpstr>
      <vt:lpstr>数式</vt:lpstr>
      <vt:lpstr>デュアル・テラヘルツ・コムを用いた連続発振テラヘルツ波のリアルタイム絶対周波数計測</vt:lpstr>
      <vt:lpstr>テラヘルツ無線通信</vt:lpstr>
      <vt:lpstr>無線通信の周波数割り当て状況</vt:lpstr>
      <vt:lpstr>周波数計測の従来法</vt:lpstr>
      <vt:lpstr>光伝導ミキシング法を用いた THzコム参照型スペクトラム・アナライザー</vt:lpstr>
      <vt:lpstr>PowerPoint プレゼンテーション</vt:lpstr>
      <vt:lpstr>実験装置</vt:lpstr>
      <vt:lpstr>ビート周波数とCW-THz波の測定結果</vt:lpstr>
      <vt:lpstr>CW-THz波のリアルタイムモニタリング① (周波数変動=0.1THz±100Hz)</vt:lpstr>
      <vt:lpstr>PowerPoint プレゼンテーション</vt:lpstr>
      <vt:lpstr>絶対周波数計測の実験確度</vt:lpstr>
      <vt:lpstr>まとめ</vt:lpstr>
      <vt:lpstr>PowerPoint プレゼンテーション</vt:lpstr>
      <vt:lpstr>光コムとTHzコム</vt:lpstr>
      <vt:lpstr>従来研究</vt:lpstr>
      <vt:lpstr>CW-THz波と2つのPC-THzコム間のビート信号 </vt:lpstr>
      <vt:lpstr>PowerPoint プレゼンテーション</vt:lpstr>
      <vt:lpstr>研究背景</vt:lpstr>
      <vt:lpstr>研究背景</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hayashi</dc:creator>
  <cp:lastModifiedBy>hayashi</cp:lastModifiedBy>
  <cp:revision>316</cp:revision>
  <cp:lastPrinted>2013-12-13T00:53:42Z</cp:lastPrinted>
  <dcterms:created xsi:type="dcterms:W3CDTF">2013-08-05T10:49:10Z</dcterms:created>
  <dcterms:modified xsi:type="dcterms:W3CDTF">2015-01-22T14:24:02Z</dcterms:modified>
</cp:coreProperties>
</file>